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sldIdLst>
    <p:sldId id="256" r:id="rId2"/>
    <p:sldId id="281" r:id="rId3"/>
    <p:sldId id="263" r:id="rId4"/>
    <p:sldId id="276" r:id="rId5"/>
    <p:sldId id="277" r:id="rId6"/>
    <p:sldId id="278" r:id="rId7"/>
    <p:sldId id="279" r:id="rId8"/>
    <p:sldId id="266" r:id="rId9"/>
    <p:sldId id="282" r:id="rId10"/>
    <p:sldId id="283" r:id="rId11"/>
    <p:sldId id="284" r:id="rId12"/>
    <p:sldId id="265" r:id="rId13"/>
    <p:sldId id="285" r:id="rId14"/>
    <p:sldId id="286" r:id="rId15"/>
    <p:sldId id="272" r:id="rId16"/>
    <p:sldId id="271" r:id="rId17"/>
    <p:sldId id="273" r:id="rId18"/>
    <p:sldId id="274" r:id="rId19"/>
    <p:sldId id="280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E4C0C3-2C86-597C-2C20-F2A7B082AE1B}" v="526" dt="2024-05-14T19:00:15.831"/>
    <p1510:client id="{C1CF8218-6EBF-1D4B-932A-2A90B16D5E0C}" v="1417" dt="2024-05-14T20:31:34.3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6947056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0105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95993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412368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55551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5/14/2024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91120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5/14/2024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50897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5/14/2024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12117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5/14/2024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92435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5/14/2024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580882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5/14/2024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99101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39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7D82AE-B3F7-C4A7-505C-D8A621501E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7882" r="-2" b="11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9208CD-1C78-E88F-FB4F-646A89999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0139" y="2377040"/>
            <a:ext cx="9751014" cy="126493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800" b="1" err="1">
                <a:latin typeface="Segoe UI"/>
                <a:ea typeface="Batang"/>
                <a:cs typeface="Calibri Light"/>
              </a:rPr>
              <a:t>Przemysłowy</a:t>
            </a:r>
            <a:r>
              <a:rPr lang="en-US" sz="4800" b="1">
                <a:latin typeface="Segoe UI"/>
                <a:ea typeface="Batang"/>
                <a:cs typeface="Calibri Light"/>
              </a:rPr>
              <a:t> system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wizyjny</a:t>
            </a:r>
            <a:r>
              <a:rPr lang="en-US" sz="4800" b="1">
                <a:latin typeface="Segoe UI"/>
                <a:ea typeface="Batang"/>
                <a:cs typeface="Calibri Light"/>
              </a:rPr>
              <a:t> do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detekcji</a:t>
            </a:r>
            <a:r>
              <a:rPr lang="en-US" sz="4800" b="1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drobnych</a:t>
            </a:r>
            <a:r>
              <a:rPr lang="en-US" sz="4800" b="1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przedmiotów</a:t>
            </a:r>
            <a:r>
              <a:rPr lang="en-US" sz="4800" b="1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złotniczych</a:t>
            </a:r>
            <a:r>
              <a:rPr lang="en-US" sz="4800" b="1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i</a:t>
            </a:r>
            <a:r>
              <a:rPr lang="en-US" sz="4800" b="1">
                <a:latin typeface="Segoe UI"/>
                <a:ea typeface="Batang"/>
                <a:cs typeface="Calibri Light"/>
              </a:rPr>
              <a:t> </a:t>
            </a:r>
            <a:r>
              <a:rPr lang="en-US" sz="4800" b="1" err="1">
                <a:latin typeface="Segoe UI"/>
                <a:ea typeface="Batang"/>
                <a:cs typeface="Calibri Light"/>
              </a:rPr>
              <a:t>jubilerskich</a:t>
            </a:r>
            <a:r>
              <a:rPr lang="en-US" sz="4800" b="1">
                <a:latin typeface="Segoe UI"/>
                <a:ea typeface="Batang"/>
                <a:cs typeface="Calibri Light"/>
              </a:rPr>
              <a:t> </a:t>
            </a:r>
            <a:endParaRPr lang="en-US" sz="4800" b="1">
              <a:latin typeface="Segoe UI"/>
              <a:cs typeface="Segoe U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D1C163-9C86-B319-30C5-FA43FE9F6AC2}"/>
              </a:ext>
            </a:extLst>
          </p:cNvPr>
          <p:cNvSpPr txBox="1"/>
          <p:nvPr/>
        </p:nvSpPr>
        <p:spPr>
          <a:xfrm>
            <a:off x="2501951" y="4516554"/>
            <a:ext cx="7186549" cy="23391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err="1">
                <a:latin typeface="Segoe UI"/>
                <a:cs typeface="Segoe UI"/>
              </a:rPr>
              <a:t>Postęp</a:t>
            </a:r>
            <a:r>
              <a:rPr lang="en-US" sz="3200">
                <a:latin typeface="Segoe UI"/>
                <a:cs typeface="Segoe UI"/>
              </a:rPr>
              <a:t> </a:t>
            </a:r>
            <a:r>
              <a:rPr lang="en-US" sz="3200" err="1">
                <a:latin typeface="Segoe UI"/>
                <a:cs typeface="Segoe UI"/>
              </a:rPr>
              <a:t>prac</a:t>
            </a:r>
            <a:endParaRPr lang="en-US" sz="3200">
              <a:latin typeface="Segoe UI"/>
              <a:cs typeface="Segoe UI"/>
            </a:endParaRPr>
          </a:p>
          <a:p>
            <a:pPr algn="ctr"/>
            <a:endParaRPr lang="en-US" sz="3200">
              <a:latin typeface="Segoe UI"/>
              <a:cs typeface="Segoe UI"/>
            </a:endParaRPr>
          </a:p>
          <a:p>
            <a:pPr algn="ctr"/>
            <a:r>
              <a:rPr lang="pl" b="1">
                <a:latin typeface="Segoe UI"/>
                <a:cs typeface="Segoe UI"/>
              </a:rPr>
              <a:t>Grupa laboratoryjna 3</a:t>
            </a:r>
            <a:endParaRPr lang="pl" b="1"/>
          </a:p>
          <a:p>
            <a:pPr algn="ctr"/>
            <a:r>
              <a:rPr lang="pl" sz="1600">
                <a:latin typeface="Segoe UI"/>
                <a:cs typeface="Segoe UI"/>
              </a:rPr>
              <a:t>Stanisław Horna </a:t>
            </a:r>
            <a:r>
              <a:rPr lang="pl" sz="1600" b="1">
                <a:latin typeface="Segoe UI"/>
                <a:cs typeface="Segoe UI"/>
              </a:rPr>
              <a:t>241202</a:t>
            </a:r>
            <a:r>
              <a:rPr lang="pl" sz="1600">
                <a:latin typeface="Segoe UI"/>
                <a:cs typeface="Segoe UI"/>
              </a:rPr>
              <a:t> </a:t>
            </a:r>
            <a:endParaRPr lang="pl"/>
          </a:p>
          <a:p>
            <a:pPr algn="ctr"/>
            <a:r>
              <a:rPr lang="pl" sz="1600">
                <a:latin typeface="Segoe UI"/>
                <a:cs typeface="Segoe UI"/>
              </a:rPr>
              <a:t>Przemysław Kowalski </a:t>
            </a:r>
            <a:r>
              <a:rPr lang="pl" sz="1600" b="1">
                <a:latin typeface="Segoe UI"/>
                <a:cs typeface="Segoe UI"/>
              </a:rPr>
              <a:t>241214</a:t>
            </a:r>
            <a:r>
              <a:rPr lang="pl" sz="1600">
                <a:latin typeface="Segoe UI"/>
                <a:cs typeface="Segoe UI"/>
              </a:rPr>
              <a:t>  </a:t>
            </a:r>
            <a:endParaRPr lang="en-US"/>
          </a:p>
          <a:p>
            <a:pPr algn="ctr"/>
            <a:endParaRPr lang="en-US" sz="3200">
              <a:latin typeface="Segoe UI"/>
              <a:cs typeface="Segoe U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ED05A4-2D66-3CBD-EF83-8502C9CB0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58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4273F-2226-7C91-6524-5BCF451E3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/>
              <a:t>Wprowadzanie</a:t>
            </a:r>
            <a:r>
              <a:rPr lang="en-US" b="1"/>
              <a:t> </a:t>
            </a:r>
            <a:r>
              <a:rPr lang="en-US" b="1" err="1"/>
              <a:t>obrazu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74EB2-086A-8815-0A97-591AE35051C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/>
              <a:t>Obraz</a:t>
            </a:r>
            <a:r>
              <a:rPr lang="en-US"/>
              <a:t> </a:t>
            </a:r>
            <a:r>
              <a:rPr lang="en-US" err="1"/>
              <a:t>pobrany</a:t>
            </a:r>
            <a:r>
              <a:rPr lang="en-US"/>
              <a:t> z </a:t>
            </a:r>
            <a:r>
              <a:rPr lang="en-US" err="1"/>
              <a:t>nagrania</a:t>
            </a:r>
            <a:r>
              <a:rPr lang="en-US"/>
              <a:t> jest </a:t>
            </a:r>
            <a:r>
              <a:rPr lang="en-US" err="1"/>
              <a:t>zmniejszony</a:t>
            </a:r>
            <a:r>
              <a:rPr lang="en-US"/>
              <a:t> do </a:t>
            </a:r>
            <a:r>
              <a:rPr lang="en-US" err="1"/>
              <a:t>rozdzielczości</a:t>
            </a:r>
            <a:r>
              <a:rPr lang="en-US"/>
              <a:t> 480x320 </a:t>
            </a:r>
            <a:r>
              <a:rPr lang="en-US" err="1"/>
              <a:t>pikseli</a:t>
            </a:r>
            <a:r>
              <a:rPr lang="en-US"/>
              <a:t>,</a:t>
            </a:r>
          </a:p>
          <a:p>
            <a:r>
              <a:rPr lang="en-US" err="1"/>
              <a:t>zmiejszony</a:t>
            </a:r>
            <a:r>
              <a:rPr lang="en-US"/>
              <a:t> </a:t>
            </a:r>
            <a:r>
              <a:rPr lang="en-US" err="1"/>
              <a:t>rysunek</a:t>
            </a:r>
            <a:r>
              <a:rPr lang="en-US"/>
              <a:t> </a:t>
            </a:r>
            <a:r>
              <a:rPr lang="en-US" err="1"/>
              <a:t>optymalizuje</a:t>
            </a:r>
            <a:r>
              <a:rPr lang="en-US"/>
              <a:t> </a:t>
            </a:r>
            <a:r>
              <a:rPr lang="en-US" err="1"/>
              <a:t>obliczenia</a:t>
            </a:r>
            <a:r>
              <a:rPr lang="en-US"/>
              <a:t> </a:t>
            </a:r>
            <a:r>
              <a:rPr lang="en-US" err="1"/>
              <a:t>macierzowe</a:t>
            </a:r>
            <a:r>
              <a:rPr lang="en-US"/>
              <a:t>.</a:t>
            </a:r>
          </a:p>
        </p:txBody>
      </p:sp>
      <p:pic>
        <p:nvPicPr>
          <p:cNvPr id="7" name="Content Placeholder 6" descr="A necklace and rings on a white surface&#10;&#10;Description automatically generated">
            <a:extLst>
              <a:ext uri="{FF2B5EF4-FFF2-40B4-BE49-F238E27FC236}">
                <a16:creationId xmlns:a16="http://schemas.microsoft.com/office/drawing/2014/main" id="{C8327E62-3EFC-C0D0-95DC-6AFCF47559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8534" y="2205213"/>
            <a:ext cx="5808617" cy="3131435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CD8A3-FD39-34C0-6146-3D25B0631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D3930-5089-4F99-B1F5-3124E285AD70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17CBE-02EF-47C2-8B8C-8B6E12E9F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1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DF1D4-EE7C-91EC-7200-8A72A66B7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err="1"/>
              <a:t>Transformacja</a:t>
            </a:r>
            <a:r>
              <a:rPr lang="en-US" b="1"/>
              <a:t> </a:t>
            </a:r>
            <a:r>
              <a:rPr lang="en-US" b="1" err="1"/>
              <a:t>obrazu</a:t>
            </a:r>
            <a:endParaRPr lang="en-US" err="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CAD041-EEB0-9070-6EF2-73E5CB86A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69108-F3D8-40DC-A353-45009D0D82E4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35295-9173-FEF8-170E-5B3C037F7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11</a:t>
            </a:fld>
            <a:endParaRPr lang="en-US"/>
          </a:p>
        </p:txBody>
      </p:sp>
      <p:pic>
        <p:nvPicPr>
          <p:cNvPr id="10" name="Content Placeholder 9" descr="A diagram of a company&#10;&#10;Description automatically generated">
            <a:extLst>
              <a:ext uri="{FF2B5EF4-FFF2-40B4-BE49-F238E27FC236}">
                <a16:creationId xmlns:a16="http://schemas.microsoft.com/office/drawing/2014/main" id="{34F60D28-DD9A-BF1D-D000-4C56C7F544B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73906" y="2226953"/>
            <a:ext cx="9846227" cy="3454109"/>
          </a:xfrm>
        </p:spPr>
      </p:pic>
    </p:spTree>
    <p:extLst>
      <p:ext uri="{BB962C8B-B14F-4D97-AF65-F5344CB8AC3E}">
        <p14:creationId xmlns:p14="http://schemas.microsoft.com/office/powerpoint/2010/main" val="3170644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9F24-626B-44C4-3E09-27C75C86E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err="1"/>
              <a:t>Transformacja</a:t>
            </a:r>
            <a:r>
              <a:rPr lang="en-US" b="1"/>
              <a:t> </a:t>
            </a:r>
            <a:r>
              <a:rPr lang="en-US" b="1" err="1"/>
              <a:t>obrazu</a:t>
            </a:r>
            <a:r>
              <a:rPr lang="en-US" b="1"/>
              <a:t> </a:t>
            </a:r>
            <a:r>
              <a:rPr lang="en-US"/>
              <a:t>– </a:t>
            </a:r>
            <a:r>
              <a:rPr lang="en-US" err="1"/>
              <a:t>zamiana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 </a:t>
            </a:r>
            <a:r>
              <a:rPr lang="en-US" err="1"/>
              <a:t>odcienie</a:t>
            </a:r>
            <a:r>
              <a:rPr lang="en-US"/>
              <a:t> </a:t>
            </a:r>
            <a:r>
              <a:rPr lang="en-US" err="1"/>
              <a:t>szarości</a:t>
            </a:r>
            <a:endParaRPr lang="en-US"/>
          </a:p>
        </p:txBody>
      </p:sp>
      <p:pic>
        <p:nvPicPr>
          <p:cNvPr id="7" name="Content Placeholder 6" descr="A silver ring and necklace&#10;&#10;Description automatically generated">
            <a:extLst>
              <a:ext uri="{FF2B5EF4-FFF2-40B4-BE49-F238E27FC236}">
                <a16:creationId xmlns:a16="http://schemas.microsoft.com/office/drawing/2014/main" id="{03FD1A7A-8106-4E51-217D-58E591A28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7154" y="3502601"/>
            <a:ext cx="5282214" cy="284949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8A290-9317-ADFC-6E3E-FBA18B3EC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00666-955C-4A79-971D-E1D64907D182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B0AED-BB45-E984-3B7E-3DD753F79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12</a:t>
            </a:fld>
            <a:endParaRPr lang="en-US"/>
          </a:p>
        </p:txBody>
      </p:sp>
      <p:pic>
        <p:nvPicPr>
          <p:cNvPr id="8" name="Picture 7" descr="A diagram of a company&#10;&#10;Description automatically generated">
            <a:extLst>
              <a:ext uri="{FF2B5EF4-FFF2-40B4-BE49-F238E27FC236}">
                <a16:creationId xmlns:a16="http://schemas.microsoft.com/office/drawing/2014/main" id="{85D5CEBE-EC79-0462-BB8D-03AA6289D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201" y="1707201"/>
            <a:ext cx="5130636" cy="17315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24EF79-035C-EB5B-50F2-A682A8DCDF78}"/>
              </a:ext>
            </a:extLst>
          </p:cNvPr>
          <p:cNvSpPr txBox="1"/>
          <p:nvPr/>
        </p:nvSpPr>
        <p:spPr>
          <a:xfrm>
            <a:off x="926275" y="2477984"/>
            <a:ext cx="5276602" cy="30259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1600" err="1">
                <a:latin typeface="Avenir Next LT Pro"/>
                <a:cs typeface="Arial"/>
              </a:rPr>
              <a:t>Zdecydowaliśmy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się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wykorzystać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zamianę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na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odcienie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szarości</a:t>
            </a:r>
            <a:r>
              <a:rPr lang="en-US" sz="1600">
                <a:latin typeface="Avenir Next LT Pro"/>
                <a:cs typeface="Arial"/>
              </a:rPr>
              <a:t>, </a:t>
            </a:r>
            <a:r>
              <a:rPr lang="en-US" sz="1600" err="1">
                <a:latin typeface="Avenir Next LT Pro"/>
                <a:cs typeface="Arial"/>
              </a:rPr>
              <a:t>gdyż</a:t>
            </a:r>
            <a:r>
              <a:rPr lang="en-US" sz="1600">
                <a:latin typeface="Avenir Next LT Pro"/>
                <a:cs typeface="Arial"/>
              </a:rPr>
              <a:t> w  </a:t>
            </a:r>
            <a:r>
              <a:rPr lang="en-US" sz="1600" err="1">
                <a:latin typeface="Avenir Next LT Pro"/>
                <a:cs typeface="Arial"/>
              </a:rPr>
              <a:t>wyniku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tej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operacji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uzyskujemy</a:t>
            </a:r>
            <a:r>
              <a:rPr lang="en-US" sz="1600">
                <a:latin typeface="Avenir Next LT Pro"/>
                <a:cs typeface="Arial"/>
              </a:rPr>
              <a:t>:</a:t>
            </a: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err="1">
                <a:latin typeface="Avenir Next LT Pro"/>
                <a:cs typeface="Arial"/>
              </a:rPr>
              <a:t>redukcję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szumów</a:t>
            </a:r>
            <a:r>
              <a:rPr lang="en-US" sz="1600">
                <a:latin typeface="Avenir Next LT Pro"/>
                <a:cs typeface="Arial"/>
              </a:rPr>
              <a:t>,</a:t>
            </a:r>
            <a:endParaRPr lang="en-US"/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err="1">
                <a:ea typeface="+mn-lt"/>
                <a:cs typeface="+mn-lt"/>
              </a:rPr>
              <a:t>prostotę</a:t>
            </a:r>
            <a:r>
              <a:rPr lang="en-US" sz="1600">
                <a:ea typeface="+mn-lt"/>
                <a:cs typeface="+mn-lt"/>
              </a:rPr>
              <a:t> – </a:t>
            </a:r>
            <a:r>
              <a:rPr lang="en-US" sz="1600" err="1">
                <a:ea typeface="+mn-lt"/>
                <a:cs typeface="+mn-lt"/>
              </a:rPr>
              <a:t>obraz</a:t>
            </a:r>
            <a:r>
              <a:rPr lang="en-US" sz="1600">
                <a:ea typeface="+mn-lt"/>
                <a:cs typeface="+mn-lt"/>
              </a:rPr>
              <a:t> jest w </a:t>
            </a:r>
            <a:r>
              <a:rPr lang="en-US" sz="1600" err="1">
                <a:ea typeface="+mn-lt"/>
                <a:cs typeface="+mn-lt"/>
              </a:rPr>
              <a:t>skali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czerń</a:t>
            </a:r>
            <a:r>
              <a:rPr lang="en-US" sz="1600">
                <a:ea typeface="+mn-lt"/>
                <a:cs typeface="+mn-lt"/>
              </a:rPr>
              <a:t> - </a:t>
            </a:r>
            <a:r>
              <a:rPr lang="en-US" sz="1600" err="1">
                <a:ea typeface="+mn-lt"/>
                <a:cs typeface="+mn-lt"/>
              </a:rPr>
              <a:t>biel</a:t>
            </a:r>
            <a:br>
              <a:rPr lang="en-US" sz="1600">
                <a:ea typeface="+mn-lt"/>
                <a:cs typeface="+mn-lt"/>
              </a:rPr>
            </a:br>
            <a:r>
              <a:rPr lang="en-US" sz="1600">
                <a:ea typeface="+mn-lt"/>
                <a:cs typeface="+mn-lt"/>
              </a:rPr>
              <a:t>(0 - 255),</a:t>
            </a:r>
            <a:endParaRPr lang="en-US" sz="1600">
              <a:latin typeface="Avenir Next LT Pro"/>
              <a:cs typeface="Arial"/>
            </a:endParaRP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err="1">
                <a:latin typeface="Avenir Next LT Pro"/>
                <a:cs typeface="Arial"/>
              </a:rPr>
              <a:t>prostsze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operacje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macierzowe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i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tym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samym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optymalizacje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obliczeń</a:t>
            </a:r>
            <a:r>
              <a:rPr lang="en-US" sz="1600">
                <a:latin typeface="Avenir Next LT Pro"/>
                <a:cs typeface="Arial"/>
              </a:rPr>
              <a:t>,</a:t>
            </a:r>
            <a:endParaRPr lang="en-US"/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err="1">
                <a:latin typeface="Avenir Next LT Pro"/>
                <a:cs typeface="Arial"/>
              </a:rPr>
              <a:t>lepszą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detekcję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krawędzi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i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krańców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elementów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na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kolejnych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etapach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transformacji</a:t>
            </a:r>
            <a:r>
              <a:rPr lang="en-US" sz="1600">
                <a:latin typeface="Avenir Next LT Pro"/>
                <a:cs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6722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9F24-626B-44C4-3E09-27C75C86E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err="1"/>
              <a:t>Transformacja</a:t>
            </a:r>
            <a:r>
              <a:rPr lang="en-US" b="1"/>
              <a:t> </a:t>
            </a:r>
            <a:r>
              <a:rPr lang="en-US" b="1" err="1"/>
              <a:t>obrazu</a:t>
            </a:r>
            <a:r>
              <a:rPr lang="en-US" b="1"/>
              <a:t> </a:t>
            </a:r>
            <a:r>
              <a:rPr lang="en-US"/>
              <a:t>– </a:t>
            </a:r>
            <a:r>
              <a:rPr lang="en-US" err="1"/>
              <a:t>rozmycie</a:t>
            </a:r>
            <a:r>
              <a:rPr lang="en-US"/>
              <a:t> </a:t>
            </a:r>
            <a:r>
              <a:rPr lang="en-US" err="1"/>
              <a:t>metodą</a:t>
            </a:r>
            <a:r>
              <a:rPr lang="en-US"/>
              <a:t> </a:t>
            </a:r>
            <a:r>
              <a:rPr lang="en-US" err="1"/>
              <a:t>Gaussa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8A290-9317-ADFC-6E3E-FBA18B3EC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00666-955C-4A79-971D-E1D64907D182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B0AED-BB45-E984-3B7E-3DD753F79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4EF79-035C-EB5B-50F2-A682A8DCDF78}"/>
              </a:ext>
            </a:extLst>
          </p:cNvPr>
          <p:cNvSpPr txBox="1"/>
          <p:nvPr/>
        </p:nvSpPr>
        <p:spPr>
          <a:xfrm>
            <a:off x="926275" y="2171205"/>
            <a:ext cx="5276602" cy="5170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pl" sz="1200" dirty="0">
                <a:solidFill>
                  <a:srgbClr val="111111"/>
                </a:solidFill>
                <a:ea typeface="+mn-lt"/>
                <a:cs typeface="+mn-lt"/>
              </a:rPr>
              <a:t>Rozmycie Gaussa to rodzaj filtra rozmywającego obraz, który używa funkcji Gaussa, do obliczenia transformacji dla każdego piksela na obrazie. </a:t>
            </a:r>
            <a:endParaRPr lang="en-US" sz="1200" dirty="0">
              <a:ea typeface="+mn-lt"/>
              <a:cs typeface="+mn-lt"/>
            </a:endParaRPr>
          </a:p>
          <a:p>
            <a:r>
              <a:rPr lang="pl" sz="1200" dirty="0">
                <a:solidFill>
                  <a:srgbClr val="111111"/>
                </a:solidFill>
                <a:ea typeface="+mn-lt"/>
                <a:cs typeface="+mn-lt"/>
              </a:rPr>
              <a:t>W dwóch wymiarach jest to iloczyn dwóch takich funkcji Gaussa, po jednej w każdym wymiarze, gdzie:</a:t>
            </a:r>
            <a:endParaRPr lang="pl" sz="1200" dirty="0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pl" sz="1200" b="1" dirty="0">
                <a:solidFill>
                  <a:srgbClr val="111111"/>
                </a:solidFill>
                <a:latin typeface="Avenir Next LT Pro"/>
                <a:ea typeface="+mn-lt"/>
                <a:cs typeface="Arial"/>
              </a:rPr>
              <a:t>x</a:t>
            </a:r>
            <a:r>
              <a:rPr lang="pl" sz="1200" dirty="0">
                <a:solidFill>
                  <a:srgbClr val="111111"/>
                </a:solidFill>
                <a:latin typeface="Avenir Next LT Pro"/>
                <a:ea typeface="+mn-lt"/>
                <a:cs typeface="Arial"/>
              </a:rPr>
              <a:t> - odległość od początku na osi poziomej,</a:t>
            </a:r>
            <a:endParaRPr lang="pl" sz="1200" dirty="0">
              <a:latin typeface="Avenir Next LT Pro"/>
              <a:ea typeface="+mn-lt"/>
              <a:cs typeface="Arial"/>
            </a:endParaRPr>
          </a:p>
          <a:p>
            <a:pPr marL="285750" indent="-285750">
              <a:buFont typeface="Arial,Sans-Serif"/>
              <a:buChar char="•"/>
            </a:pPr>
            <a:r>
              <a:rPr lang="pl" sz="1200" b="1" dirty="0">
                <a:solidFill>
                  <a:srgbClr val="111111"/>
                </a:solidFill>
                <a:latin typeface="Avenir Next LT Pro"/>
                <a:ea typeface="+mn-lt"/>
                <a:cs typeface="Arial"/>
              </a:rPr>
              <a:t>y</a:t>
            </a:r>
            <a:r>
              <a:rPr lang="pl" sz="1200" dirty="0">
                <a:solidFill>
                  <a:srgbClr val="111111"/>
                </a:solidFill>
                <a:latin typeface="Avenir Next LT Pro"/>
                <a:ea typeface="+mn-lt"/>
                <a:cs typeface="Arial"/>
              </a:rPr>
              <a:t> - odległość od początku na osi pionowej,</a:t>
            </a:r>
            <a:endParaRPr lang="pl" sz="1200" dirty="0">
              <a:latin typeface="Avenir Next LT Pro"/>
              <a:ea typeface="+mn-lt"/>
              <a:cs typeface="Arial"/>
            </a:endParaRPr>
          </a:p>
          <a:p>
            <a:pPr marL="285750" indent="-285750">
              <a:buFont typeface="Arial,Sans-Serif"/>
              <a:buChar char="•"/>
            </a:pPr>
            <a:r>
              <a:rPr lang="pl" sz="1200" b="1" dirty="0">
                <a:solidFill>
                  <a:srgbClr val="111111"/>
                </a:solidFill>
                <a:latin typeface="Avenir Next LT Pro"/>
                <a:ea typeface="+mn-lt"/>
                <a:cs typeface="Arial"/>
              </a:rPr>
              <a:t>σ</a:t>
            </a:r>
            <a:r>
              <a:rPr lang="pl" sz="1200" dirty="0">
                <a:solidFill>
                  <a:srgbClr val="111111"/>
                </a:solidFill>
                <a:latin typeface="Avenir Next LT Pro"/>
                <a:ea typeface="+mn-lt"/>
                <a:cs typeface="Arial"/>
              </a:rPr>
              <a:t> - odchylenie standardowe rozkładu Gaussa</a:t>
            </a:r>
            <a:r>
              <a:rPr lang="pl" sz="1400" dirty="0">
                <a:solidFill>
                  <a:srgbClr val="111111"/>
                </a:solidFill>
                <a:latin typeface="Avenir Next LT Pro"/>
                <a:ea typeface="+mn-lt"/>
                <a:cs typeface="Arial"/>
              </a:rPr>
              <a:t>.</a:t>
            </a:r>
            <a:endParaRPr lang="pl" sz="1400">
              <a:latin typeface="Avenir Next LT Pro"/>
              <a:ea typeface="+mn-lt"/>
              <a:cs typeface="Arial"/>
            </a:endParaRPr>
          </a:p>
          <a:p>
            <a:pPr marL="285750" indent="-285750">
              <a:buFont typeface="Arial,Sans-Serif"/>
              <a:buChar char="•"/>
            </a:pPr>
            <a:endParaRPr lang="pl" sz="1400" dirty="0">
              <a:solidFill>
                <a:srgbClr val="111111"/>
              </a:solidFill>
              <a:latin typeface="Avenir Next LT Pro"/>
              <a:ea typeface="+mn-lt"/>
              <a:cs typeface="Arial"/>
            </a:endParaRPr>
          </a:p>
          <a:p>
            <a:r>
              <a:rPr lang="pl" sz="1200" dirty="0">
                <a:solidFill>
                  <a:srgbClr val="111111"/>
                </a:solidFill>
                <a:latin typeface="Avenir Next LT Pro"/>
                <a:ea typeface="+mn-lt"/>
                <a:cs typeface="Segoe UI"/>
              </a:rPr>
              <a:t>Zastosowaliśmy funkcję Gaussa w dwóch wymiarach podstawiając:</a:t>
            </a:r>
            <a:endParaRPr lang="pl" sz="1200" dirty="0">
              <a:latin typeface="Avenir Next LT Pro"/>
              <a:ea typeface="+mn-lt"/>
              <a:cs typeface="Segoe UI"/>
            </a:endParaRPr>
          </a:p>
          <a:p>
            <a:pPr marL="285750" indent="-285750">
              <a:buFont typeface="Arial,Sans-Serif"/>
              <a:buChar char="•"/>
            </a:pPr>
            <a:r>
              <a:rPr lang="pl" sz="1200" b="1" dirty="0">
                <a:solidFill>
                  <a:srgbClr val="111111"/>
                </a:solidFill>
                <a:latin typeface="Avenir Next LT Pro"/>
                <a:ea typeface="+mn-lt"/>
                <a:cs typeface="Segoe UI"/>
              </a:rPr>
              <a:t>x = 1</a:t>
            </a:r>
            <a:r>
              <a:rPr lang="pl" sz="1200" dirty="0">
                <a:solidFill>
                  <a:srgbClr val="111111"/>
                </a:solidFill>
                <a:latin typeface="Avenir Next LT Pro"/>
                <a:ea typeface="+mn-lt"/>
                <a:cs typeface="Segoe UI"/>
              </a:rPr>
              <a:t>,</a:t>
            </a:r>
            <a:endParaRPr lang="pl" sz="1200">
              <a:latin typeface="Avenir Next LT Pro"/>
              <a:ea typeface="+mn-lt"/>
              <a:cs typeface="Segoe UI"/>
            </a:endParaRPr>
          </a:p>
          <a:p>
            <a:pPr marL="285750" indent="-285750">
              <a:buFont typeface="Arial,Sans-Serif"/>
              <a:buChar char="•"/>
            </a:pPr>
            <a:r>
              <a:rPr lang="pl" sz="1200" b="1" dirty="0">
                <a:solidFill>
                  <a:srgbClr val="111111"/>
                </a:solidFill>
                <a:latin typeface="Avenir Next LT Pro"/>
                <a:ea typeface="+mn-lt"/>
                <a:cs typeface="Segoe UI"/>
              </a:rPr>
              <a:t>y </a:t>
            </a:r>
            <a:r>
              <a:rPr lang="pl" sz="1200" dirty="0">
                <a:solidFill>
                  <a:srgbClr val="111111"/>
                </a:solidFill>
                <a:latin typeface="Avenir Next LT Pro"/>
                <a:ea typeface="+mn-lt"/>
                <a:cs typeface="Segoe UI"/>
              </a:rPr>
              <a:t>= </a:t>
            </a:r>
            <a:r>
              <a:rPr lang="pl" sz="1200" b="1" dirty="0">
                <a:solidFill>
                  <a:srgbClr val="111111"/>
                </a:solidFill>
                <a:latin typeface="Avenir Next LT Pro"/>
                <a:ea typeface="+mn-lt"/>
                <a:cs typeface="Segoe UI"/>
              </a:rPr>
              <a:t>1</a:t>
            </a:r>
            <a:r>
              <a:rPr lang="pl" sz="1200" dirty="0">
                <a:solidFill>
                  <a:srgbClr val="111111"/>
                </a:solidFill>
                <a:latin typeface="Avenir Next LT Pro"/>
                <a:ea typeface="+mn-lt"/>
                <a:cs typeface="Segoe UI"/>
              </a:rPr>
              <a:t>,</a:t>
            </a:r>
            <a:endParaRPr lang="pl" sz="1200">
              <a:latin typeface="Avenir Next LT Pro"/>
              <a:ea typeface="+mn-lt"/>
              <a:cs typeface="Segoe UI"/>
            </a:endParaRPr>
          </a:p>
          <a:p>
            <a:pPr marL="285750" indent="-285750">
              <a:buFont typeface="Arial,Sans-Serif"/>
              <a:buChar char="•"/>
            </a:pPr>
            <a:r>
              <a:rPr lang="pl" sz="1200" b="1" dirty="0">
                <a:solidFill>
                  <a:srgbClr val="111111"/>
                </a:solidFill>
                <a:latin typeface="Avenir Next LT Pro"/>
                <a:ea typeface="+mn-lt"/>
                <a:cs typeface="Segoe UI"/>
              </a:rPr>
              <a:t>σ = 5</a:t>
            </a:r>
            <a:r>
              <a:rPr lang="pl" sz="1200" dirty="0">
                <a:solidFill>
                  <a:srgbClr val="111111"/>
                </a:solidFill>
                <a:latin typeface="Avenir Next LT Pro"/>
                <a:ea typeface="+mn-lt"/>
                <a:cs typeface="Segoe UI"/>
              </a:rPr>
              <a:t>.</a:t>
            </a:r>
            <a:endParaRPr lang="en-US">
              <a:latin typeface="Avenir Next LT Pro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endParaRPr lang="en-US" sz="1200" dirty="0">
              <a:ea typeface="+mn-lt"/>
              <a:cs typeface="+mn-lt"/>
            </a:endParaRPr>
          </a:p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1200" err="1">
                <a:ea typeface="+mn-lt"/>
                <a:cs typeface="+mn-lt"/>
              </a:rPr>
              <a:t>Zdecydowaliśmy</a:t>
            </a:r>
            <a:r>
              <a:rPr lang="en-US" sz="1200" dirty="0">
                <a:ea typeface="+mn-lt"/>
                <a:cs typeface="+mn-lt"/>
              </a:rPr>
              <a:t> </a:t>
            </a:r>
            <a:r>
              <a:rPr lang="en-US" sz="1200" err="1">
                <a:ea typeface="+mn-lt"/>
                <a:cs typeface="+mn-lt"/>
              </a:rPr>
              <a:t>się</a:t>
            </a:r>
            <a:r>
              <a:rPr lang="en-US" sz="1200" dirty="0">
                <a:ea typeface="+mn-lt"/>
                <a:cs typeface="+mn-lt"/>
              </a:rPr>
              <a:t> </a:t>
            </a:r>
            <a:r>
              <a:rPr lang="en-US" sz="1200" err="1">
                <a:ea typeface="+mn-lt"/>
                <a:cs typeface="+mn-lt"/>
              </a:rPr>
              <a:t>wykorzystać</a:t>
            </a:r>
            <a:r>
              <a:rPr lang="en-US" sz="1200" dirty="0">
                <a:ea typeface="+mn-lt"/>
                <a:cs typeface="+mn-lt"/>
              </a:rPr>
              <a:t> </a:t>
            </a:r>
            <a:r>
              <a:rPr lang="en-US" sz="1200" err="1">
                <a:ea typeface="+mn-lt"/>
                <a:cs typeface="+mn-lt"/>
              </a:rPr>
              <a:t>rozmycie</a:t>
            </a:r>
            <a:r>
              <a:rPr lang="en-US" sz="1200" dirty="0">
                <a:ea typeface="+mn-lt"/>
                <a:cs typeface="+mn-lt"/>
              </a:rPr>
              <a:t> </a:t>
            </a:r>
            <a:r>
              <a:rPr lang="en-US" sz="1200" err="1">
                <a:ea typeface="+mn-lt"/>
                <a:cs typeface="+mn-lt"/>
              </a:rPr>
              <a:t>obrazu</a:t>
            </a:r>
            <a:r>
              <a:rPr lang="en-US" sz="1200" dirty="0">
                <a:ea typeface="+mn-lt"/>
                <a:cs typeface="+mn-lt"/>
              </a:rPr>
              <a:t> </a:t>
            </a:r>
            <a:r>
              <a:rPr lang="en-US" sz="1200" err="1">
                <a:ea typeface="+mn-lt"/>
                <a:cs typeface="+mn-lt"/>
              </a:rPr>
              <a:t>metodą</a:t>
            </a:r>
            <a:r>
              <a:rPr lang="en-US" sz="1200" dirty="0">
                <a:ea typeface="+mn-lt"/>
                <a:cs typeface="+mn-lt"/>
              </a:rPr>
              <a:t> </a:t>
            </a:r>
            <a:r>
              <a:rPr lang="en-US" sz="1200" err="1">
                <a:ea typeface="+mn-lt"/>
                <a:cs typeface="+mn-lt"/>
              </a:rPr>
              <a:t>Gaussa</a:t>
            </a:r>
            <a:r>
              <a:rPr lang="en-US" sz="1200" dirty="0">
                <a:ea typeface="+mn-lt"/>
                <a:cs typeface="+mn-lt"/>
              </a:rPr>
              <a:t>, </a:t>
            </a:r>
            <a:r>
              <a:rPr lang="en-US" sz="1200" err="1">
                <a:ea typeface="+mn-lt"/>
                <a:cs typeface="+mn-lt"/>
              </a:rPr>
              <a:t>gdyż</a:t>
            </a:r>
            <a:r>
              <a:rPr lang="en-US" sz="1200" dirty="0">
                <a:ea typeface="+mn-lt"/>
                <a:cs typeface="+mn-lt"/>
              </a:rPr>
              <a:t> w </a:t>
            </a:r>
            <a:r>
              <a:rPr lang="en-US" sz="1200" err="1">
                <a:ea typeface="+mn-lt"/>
                <a:cs typeface="+mn-lt"/>
              </a:rPr>
              <a:t>wyniku</a:t>
            </a:r>
            <a:r>
              <a:rPr lang="en-US" sz="1200" dirty="0">
                <a:ea typeface="+mn-lt"/>
                <a:cs typeface="+mn-lt"/>
              </a:rPr>
              <a:t> </a:t>
            </a:r>
            <a:r>
              <a:rPr lang="en-US" sz="1200" err="1">
                <a:ea typeface="+mn-lt"/>
                <a:cs typeface="+mn-lt"/>
              </a:rPr>
              <a:t>tej</a:t>
            </a:r>
            <a:r>
              <a:rPr lang="en-US" sz="1200" dirty="0">
                <a:ea typeface="+mn-lt"/>
                <a:cs typeface="+mn-lt"/>
              </a:rPr>
              <a:t> </a:t>
            </a:r>
            <a:r>
              <a:rPr lang="en-US" sz="1200" err="1">
                <a:ea typeface="+mn-lt"/>
                <a:cs typeface="+mn-lt"/>
              </a:rPr>
              <a:t>operacji</a:t>
            </a:r>
            <a:r>
              <a:rPr lang="en-US" sz="1200" dirty="0">
                <a:ea typeface="+mn-lt"/>
                <a:cs typeface="+mn-lt"/>
              </a:rPr>
              <a:t> </a:t>
            </a:r>
            <a:r>
              <a:rPr lang="en-US" sz="1200" err="1">
                <a:ea typeface="+mn-lt"/>
                <a:cs typeface="+mn-lt"/>
              </a:rPr>
              <a:t>uzyskujemy</a:t>
            </a:r>
            <a:r>
              <a:rPr lang="en-US" sz="1200" dirty="0">
                <a:ea typeface="+mn-lt"/>
                <a:cs typeface="+mn-lt"/>
              </a:rPr>
              <a:t>:</a:t>
            </a: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200" err="1">
                <a:latin typeface="Avenir Next LT Pro"/>
                <a:cs typeface="Arial"/>
              </a:rPr>
              <a:t>wygładzony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ea typeface="+mn-lt"/>
                <a:cs typeface="Arial"/>
              </a:rPr>
              <a:t>obraz</a:t>
            </a:r>
            <a:r>
              <a:rPr lang="en-US" sz="1200" dirty="0">
                <a:latin typeface="Avenir Next LT Pro"/>
                <a:cs typeface="Arial"/>
              </a:rPr>
              <a:t>,</a:t>
            </a:r>
            <a:endParaRPr lang="en-US" sz="1200"/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200" err="1">
                <a:latin typeface="Avenir Next LT Pro"/>
                <a:cs typeface="Arial"/>
              </a:rPr>
              <a:t>redukcję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cs typeface="Arial"/>
              </a:rPr>
              <a:t>szumów</a:t>
            </a:r>
            <a:r>
              <a:rPr lang="en-US" sz="1200" dirty="0">
                <a:latin typeface="Avenir Next LT Pro"/>
                <a:cs typeface="Arial"/>
              </a:rPr>
              <a:t> m.in. </a:t>
            </a:r>
            <a:r>
              <a:rPr lang="en-US" sz="1200" err="1">
                <a:latin typeface="Avenir Next LT Pro"/>
                <a:cs typeface="Arial"/>
              </a:rPr>
              <a:t>odbić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cs typeface="Arial"/>
              </a:rPr>
              <a:t>światła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cs typeface="Arial"/>
              </a:rPr>
              <a:t>i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cs typeface="Arial"/>
              </a:rPr>
              <a:t>padających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cs typeface="Arial"/>
              </a:rPr>
              <a:t>cieni</a:t>
            </a:r>
            <a:r>
              <a:rPr lang="en-US" sz="1200" dirty="0">
                <a:latin typeface="Avenir Next LT Pro"/>
                <a:cs typeface="Arial"/>
              </a:rPr>
              <a:t> co w </a:t>
            </a:r>
            <a:r>
              <a:rPr lang="en-US" sz="1200" err="1">
                <a:latin typeface="Avenir Next LT Pro"/>
                <a:cs typeface="Arial"/>
              </a:rPr>
              <a:t>przypadku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cs typeface="Arial"/>
              </a:rPr>
              <a:t>wybranych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cs typeface="Arial"/>
              </a:rPr>
              <a:t>materiałów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cs typeface="Arial"/>
              </a:rPr>
              <a:t>badawczych</a:t>
            </a:r>
            <a:r>
              <a:rPr lang="en-US" sz="1200" dirty="0">
                <a:latin typeface="Avenir Next LT Pro"/>
                <a:cs typeface="Arial"/>
              </a:rPr>
              <a:t> jest </a:t>
            </a:r>
            <a:r>
              <a:rPr lang="en-US" sz="1200" err="1">
                <a:latin typeface="Avenir Next LT Pro"/>
                <a:cs typeface="Arial"/>
              </a:rPr>
              <a:t>częstym</a:t>
            </a:r>
            <a:r>
              <a:rPr lang="en-US" sz="1200" dirty="0">
                <a:latin typeface="Avenir Next LT Pro"/>
                <a:cs typeface="Arial"/>
              </a:rPr>
              <a:t> </a:t>
            </a:r>
            <a:r>
              <a:rPr lang="en-US" sz="1200" err="1">
                <a:latin typeface="Avenir Next LT Pro"/>
                <a:cs typeface="Arial"/>
              </a:rPr>
              <a:t>zjawiskiem</a:t>
            </a:r>
            <a:r>
              <a:rPr lang="en-US" sz="1200" dirty="0">
                <a:latin typeface="Avenir Next LT Pro"/>
                <a:cs typeface="Arial"/>
              </a:rPr>
              <a:t>.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endParaRPr lang="pl" sz="1200" dirty="0">
              <a:solidFill>
                <a:srgbClr val="111111"/>
              </a:solidFill>
              <a:cs typeface="Segoe UI"/>
            </a:endParaRPr>
          </a:p>
          <a:p>
            <a:pPr marL="171450" indent="-171450">
              <a:buFont typeface="Arial"/>
              <a:buChar char="•"/>
            </a:pPr>
            <a:endParaRPr lang="pl" sz="1100" dirty="0">
              <a:solidFill>
                <a:srgbClr val="111111"/>
              </a:solidFill>
              <a:latin typeface="Avenir Next LT Pro"/>
              <a:cs typeface="Segoe UI"/>
            </a:endParaRPr>
          </a:p>
          <a:p>
            <a:pPr>
              <a:lnSpc>
                <a:spcPct val="110000"/>
              </a:lnSpc>
              <a:spcBef>
                <a:spcPts val="1000"/>
              </a:spcBef>
            </a:pPr>
            <a:endParaRPr lang="pl" sz="1100" dirty="0">
              <a:solidFill>
                <a:srgbClr val="111111"/>
              </a:solidFill>
              <a:latin typeface="Avenir Next LT Pro"/>
              <a:cs typeface="Segoe UI"/>
            </a:endParaRPr>
          </a:p>
        </p:txBody>
      </p:sp>
      <p:pic>
        <p:nvPicPr>
          <p:cNvPr id="3" name="Picture 2" descr="A diagram of a company&#10;&#10;Description automatically generated">
            <a:extLst>
              <a:ext uri="{FF2B5EF4-FFF2-40B4-BE49-F238E27FC236}">
                <a16:creationId xmlns:a16="http://schemas.microsoft.com/office/drawing/2014/main" id="{EADB790C-9253-399B-8EAA-28984BC78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9736" y="1718581"/>
            <a:ext cx="5129151" cy="1718707"/>
          </a:xfrm>
          <a:prstGeom prst="rect">
            <a:avLst/>
          </a:prstGeom>
        </p:spPr>
      </p:pic>
      <p:pic>
        <p:nvPicPr>
          <p:cNvPr id="12" name="Picture 11" descr="A silver necklace and earrings&#10;&#10;Description automatically generated">
            <a:extLst>
              <a:ext uri="{FF2B5EF4-FFF2-40B4-BE49-F238E27FC236}">
                <a16:creationId xmlns:a16="http://schemas.microsoft.com/office/drawing/2014/main" id="{46B2EA15-5333-EF0C-224A-DB4FDDCC6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0002" y="3526789"/>
            <a:ext cx="5236935" cy="2869777"/>
          </a:xfrm>
          <a:prstGeom prst="rect">
            <a:avLst/>
          </a:prstGeom>
        </p:spPr>
      </p:pic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7354058C-8325-2E45-100F-B1F5F093B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224" y="2864366"/>
            <a:ext cx="189547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031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65724-ED84-718C-B41B-644748824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/>
              <a:t>Transformacja</a:t>
            </a:r>
            <a:r>
              <a:rPr lang="en-US" b="1" dirty="0"/>
              <a:t> </a:t>
            </a:r>
            <a:r>
              <a:rPr lang="en-US" b="1" dirty="0" err="1"/>
              <a:t>obrazu</a:t>
            </a:r>
            <a:r>
              <a:rPr lang="en-US" dirty="0"/>
              <a:t> – </a:t>
            </a:r>
            <a:r>
              <a:rPr lang="en-US" dirty="0" err="1"/>
              <a:t>detekcja</a:t>
            </a:r>
            <a:r>
              <a:rPr lang="en-US" dirty="0"/>
              <a:t> </a:t>
            </a:r>
            <a:r>
              <a:rPr lang="en-US" dirty="0" err="1"/>
              <a:t>krawędzi</a:t>
            </a:r>
            <a:r>
              <a:rPr lang="en-US" dirty="0"/>
              <a:t>  </a:t>
            </a:r>
            <a:r>
              <a:rPr lang="en-US" dirty="0" err="1"/>
              <a:t>algorytmem</a:t>
            </a:r>
            <a:r>
              <a:rPr lang="en-US" dirty="0"/>
              <a:t> Canny</a:t>
            </a:r>
          </a:p>
        </p:txBody>
      </p:sp>
      <p:pic>
        <p:nvPicPr>
          <p:cNvPr id="6" name="Content Placeholder 5" descr="A diagram with black text and red square&#10;&#10;Description automatically generated">
            <a:extLst>
              <a:ext uri="{FF2B5EF4-FFF2-40B4-BE49-F238E27FC236}">
                <a16:creationId xmlns:a16="http://schemas.microsoft.com/office/drawing/2014/main" id="{65BFC801-D12D-49ED-9AC8-66D448349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4553" y="1712292"/>
            <a:ext cx="5060001" cy="171252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945D2-AF71-8DB8-91DD-F774FAF36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5BDD1-EF10-4452-977B-B31D5210BD1C}" type="datetime1">
              <a:t>5/14/2024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6C1C58-BCF0-EC9E-0E6D-580A7CC0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F6EB8B-D9EB-C5FF-A83E-B2D318645A38}"/>
              </a:ext>
            </a:extLst>
          </p:cNvPr>
          <p:cNvSpPr txBox="1"/>
          <p:nvPr/>
        </p:nvSpPr>
        <p:spPr>
          <a:xfrm>
            <a:off x="504702" y="2014846"/>
            <a:ext cx="5692238" cy="43396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" sz="1200" dirty="0">
                <a:solidFill>
                  <a:srgbClr val="111111"/>
                </a:solidFill>
                <a:latin typeface="Avenir Next LT Pro"/>
                <a:cs typeface="Segoe UI"/>
              </a:rPr>
              <a:t>Detekcja krawędzi metodą </a:t>
            </a:r>
            <a:r>
              <a:rPr lang="pl" sz="1200" dirty="0" err="1">
                <a:solidFill>
                  <a:srgbClr val="111111"/>
                </a:solidFill>
                <a:latin typeface="Avenir Next LT Pro"/>
                <a:cs typeface="Segoe UI"/>
              </a:rPr>
              <a:t>Canny</a:t>
            </a:r>
            <a:r>
              <a:rPr lang="pl" sz="1200" dirty="0">
                <a:solidFill>
                  <a:srgbClr val="111111"/>
                </a:solidFill>
                <a:latin typeface="Avenir Next LT Pro"/>
                <a:cs typeface="Segoe UI"/>
              </a:rPr>
              <a:t> to technika, która pozwala na wyodrębnienie użytecznych informacji strukturalnych z różnych obiektów widzenia i znaczne zmniejszenie ilości danych do przetworzenia. </a:t>
            </a:r>
            <a:br>
              <a:rPr lang="pl" sz="1200" dirty="0">
                <a:solidFill>
                  <a:srgbClr val="111111"/>
                </a:solidFill>
                <a:latin typeface="Avenir Next LT Pro"/>
                <a:cs typeface="Segoe UI"/>
              </a:rPr>
            </a:br>
            <a:endParaRPr lang="pl" sz="1200">
              <a:solidFill>
                <a:srgbClr val="111111"/>
              </a:solidFill>
              <a:latin typeface="Avenir Next LT Pro"/>
              <a:cs typeface="Segoe UI"/>
            </a:endParaRPr>
          </a:p>
          <a:p>
            <a:pPr marL="228600" indent="-228600">
              <a:buAutoNum type="arabicPeriod"/>
            </a:pPr>
            <a:r>
              <a:rPr lang="pl" sz="1200" b="1" dirty="0">
                <a:solidFill>
                  <a:srgbClr val="0D0D0D"/>
                </a:solidFill>
                <a:latin typeface="Avenir Next LT Pro"/>
                <a:cs typeface="Segoe UI"/>
              </a:rPr>
              <a:t>Redukcja szumów</a:t>
            </a:r>
            <a:r>
              <a:rPr lang="pl" sz="1200" dirty="0">
                <a:solidFill>
                  <a:srgbClr val="0D0D0D"/>
                </a:solidFill>
                <a:latin typeface="Avenir Next LT Pro"/>
                <a:cs typeface="Segoe UI"/>
              </a:rPr>
              <a:t>: Ponieważ matematyka za tą techniką opiera się głównie na pochodnych, wyniki detekcji krawędzi są bardzo wrażliwe na szumy obrazu. Aby pozbyć się szumów, stosuje się rozmycie Gaussa</a:t>
            </a:r>
            <a:r>
              <a:rPr lang="pl" sz="1200" baseline="30000" dirty="0">
                <a:solidFill>
                  <a:srgbClr val="0D0D0D"/>
                </a:solidFill>
                <a:latin typeface="Avenir Next LT Pro"/>
                <a:cs typeface="Segoe UI"/>
              </a:rPr>
              <a:t>, </a:t>
            </a:r>
            <a:r>
              <a:rPr lang="pl" sz="1200" dirty="0">
                <a:solidFill>
                  <a:srgbClr val="0D0D0D"/>
                </a:solidFill>
                <a:latin typeface="Avenir Next LT Pro"/>
                <a:cs typeface="Segoe UI"/>
              </a:rPr>
              <a:t>którą wykonaliśmy w poprzednim etapie.</a:t>
            </a:r>
            <a:endParaRPr lang="en-US" sz="1200">
              <a:latin typeface="Avenir Next LT Pro"/>
            </a:endParaRPr>
          </a:p>
          <a:p>
            <a:pPr marL="285750" indent="-285750">
              <a:buAutoNum type="arabicPeriod"/>
            </a:pPr>
            <a:r>
              <a:rPr lang="pl" sz="1200" b="1" dirty="0">
                <a:solidFill>
                  <a:srgbClr val="0D0D0D"/>
                </a:solidFill>
                <a:latin typeface="Avenir Next LT Pro"/>
                <a:cs typeface="Segoe UI"/>
              </a:rPr>
              <a:t>Obliczanie gradientu</a:t>
            </a:r>
            <a:r>
              <a:rPr lang="pl" sz="1200" dirty="0">
                <a:solidFill>
                  <a:srgbClr val="0D0D0D"/>
                </a:solidFill>
                <a:latin typeface="Avenir Next LT Pro"/>
                <a:cs typeface="Segoe UI"/>
              </a:rPr>
              <a:t>: Krok ten polega na wykrywaniu intensywności krawędzi i kierunku, obliczając gradient obrazu za pomocą operatorów detekcji krawędzi.</a:t>
            </a:r>
            <a:br>
              <a:rPr lang="pl" sz="1200" dirty="0">
                <a:solidFill>
                  <a:srgbClr val="0D0D0D"/>
                </a:solidFill>
                <a:latin typeface="Avenir Next LT Pro"/>
                <a:cs typeface="Segoe UI"/>
              </a:rPr>
            </a:br>
            <a:br>
              <a:rPr lang="pl" sz="1200" dirty="0">
                <a:solidFill>
                  <a:srgbClr val="0D0D0D"/>
                </a:solidFill>
                <a:latin typeface="Avenir Next LT Pro"/>
                <a:cs typeface="Segoe UI"/>
              </a:rPr>
            </a:br>
            <a:br>
              <a:rPr lang="pl" sz="1200" dirty="0">
                <a:latin typeface="Avenir Next LT Pro"/>
                <a:cs typeface="Segoe UI"/>
              </a:rPr>
            </a:br>
            <a:endParaRPr lang="pl" sz="1200" dirty="0">
              <a:solidFill>
                <a:srgbClr val="0D0D0D"/>
              </a:solidFill>
              <a:latin typeface="Avenir Next LT Pro"/>
              <a:cs typeface="Segoe UI"/>
            </a:endParaRPr>
          </a:p>
          <a:p>
            <a:pPr marL="285750" indent="-285750">
              <a:buAutoNum type="arabicPeriod"/>
            </a:pPr>
            <a:r>
              <a:rPr lang="pl" sz="1200" b="1" dirty="0">
                <a:solidFill>
                  <a:srgbClr val="0D0D0D"/>
                </a:solidFill>
                <a:latin typeface="Avenir Next LT Pro"/>
                <a:cs typeface="Segoe UI"/>
              </a:rPr>
              <a:t>Tłumienie maksimum</a:t>
            </a:r>
            <a:r>
              <a:rPr lang="pl" sz="1200" dirty="0">
                <a:solidFill>
                  <a:srgbClr val="0D0D0D"/>
                </a:solidFill>
                <a:latin typeface="Avenir Next LT Pro"/>
                <a:cs typeface="Segoe UI"/>
              </a:rPr>
              <a:t>: W tym kroku, wszystkie piksele, które nie są na maksymalnym gradiencie (nie są najjaśniejsze piksele) są tłumione (zerowane).</a:t>
            </a:r>
            <a:endParaRPr lang="en-US" sz="1200">
              <a:latin typeface="Avenir Next LT Pro"/>
            </a:endParaRPr>
          </a:p>
          <a:p>
            <a:pPr marL="285750" indent="-285750">
              <a:buAutoNum type="arabicPeriod"/>
            </a:pPr>
            <a:r>
              <a:rPr lang="pl" sz="1200" b="1" dirty="0">
                <a:solidFill>
                  <a:srgbClr val="0D0D0D"/>
                </a:solidFill>
                <a:latin typeface="Avenir Next LT Pro"/>
                <a:cs typeface="Segoe UI"/>
              </a:rPr>
              <a:t>Podwójny próg</a:t>
            </a:r>
            <a:r>
              <a:rPr lang="pl" sz="1200" dirty="0">
                <a:solidFill>
                  <a:srgbClr val="0D0D0D"/>
                </a:solidFill>
                <a:latin typeface="Avenir Next LT Pro"/>
                <a:cs typeface="Segoe UI"/>
              </a:rPr>
              <a:t>: Ten krok polega na podziale pikseli na trzy kategorie: piksele silne, piksele słabe i piksele nie krawędziowe.</a:t>
            </a:r>
            <a:endParaRPr lang="en-US" sz="1200">
              <a:latin typeface="Avenir Next LT Pro"/>
            </a:endParaRPr>
          </a:p>
          <a:p>
            <a:pPr marL="285750" indent="-285750">
              <a:buAutoNum type="arabicPeriod"/>
            </a:pPr>
            <a:r>
              <a:rPr lang="pl" sz="1200" b="1" dirty="0">
                <a:solidFill>
                  <a:srgbClr val="0D0D0D"/>
                </a:solidFill>
                <a:latin typeface="Avenir Next LT Pro"/>
                <a:cs typeface="Segoe UI"/>
              </a:rPr>
              <a:t>Śledzenie krawędzi przez histerezę</a:t>
            </a:r>
            <a:r>
              <a:rPr lang="pl" sz="1200" dirty="0">
                <a:solidFill>
                  <a:srgbClr val="0D0D0D"/>
                </a:solidFill>
                <a:latin typeface="Avenir Next LT Pro"/>
                <a:cs typeface="Segoe UI"/>
              </a:rPr>
              <a:t>: W tym etapie, piksele słabe są albo odrzucane, albo zmieniane na piksele silne (krawędzie), w zależności od ich połączenia z innymi pikselami </a:t>
            </a:r>
            <a:endParaRPr lang="pl" sz="1200">
              <a:solidFill>
                <a:srgbClr val="056BD0"/>
              </a:solidFill>
              <a:latin typeface="Avenir Next LT Pro"/>
              <a:cs typeface="Segoe UI"/>
            </a:endParaRPr>
          </a:p>
          <a:p>
            <a:endParaRPr lang="pl" sz="1200" dirty="0">
              <a:latin typeface="Avenir Next LT Pro"/>
              <a:cs typeface="Segoe UI"/>
            </a:endParaRPr>
          </a:p>
        </p:txBody>
      </p:sp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7815A31-0D10-DB33-2FB9-DF08524A5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960" y="3345810"/>
            <a:ext cx="5762625" cy="3095625"/>
          </a:xfrm>
          <a:prstGeom prst="rect">
            <a:avLst/>
          </a:prstGeom>
        </p:spPr>
      </p:pic>
      <p:pic>
        <p:nvPicPr>
          <p:cNvPr id="9" name="Picture 8" descr="A math equation with black text&#10;&#10;Description automatically generated">
            <a:extLst>
              <a:ext uri="{FF2B5EF4-FFF2-40B4-BE49-F238E27FC236}">
                <a16:creationId xmlns:a16="http://schemas.microsoft.com/office/drawing/2014/main" id="{A2E08CC3-51C1-3E83-B89A-40323C61C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3303" y="3923990"/>
            <a:ext cx="1866900" cy="7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467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C89CB-EC3D-8278-6559-C21F628C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ETAP 4a</a:t>
            </a:r>
            <a:r>
              <a:rPr lang="en-US" dirty="0"/>
              <a:t> – TODO domknięcie </a:t>
            </a:r>
            <a:r>
              <a:rPr lang="en-US" dirty="0" err="1"/>
              <a:t>morfologiczne</a:t>
            </a:r>
            <a:r>
              <a:rPr lang="en-US" dirty="0"/>
              <a:t> </a:t>
            </a:r>
            <a:r>
              <a:rPr lang="en-US" dirty="0" err="1">
                <a:solidFill>
                  <a:srgbClr val="000000"/>
                </a:solidFill>
                <a:latin typeface="Avenir Next LT Pro"/>
              </a:rPr>
              <a:t>krawędzi</a:t>
            </a:r>
            <a:r>
              <a:rPr lang="en-US" dirty="0">
                <a:solidFill>
                  <a:srgbClr val="000000"/>
                </a:solidFill>
                <a:latin typeface="Avenir Next LT Pro"/>
              </a:rPr>
              <a:t> 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EBEF0-9039-58F3-9D23-E8E0BA78F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4057-B61F-44A9-B030-1E22BD54DCE4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270EB-AC23-DA0C-E8F3-CA1D1037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15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8E600-A18F-ABB2-7EFB-BE7A414A3F27}"/>
              </a:ext>
            </a:extLst>
          </p:cNvPr>
          <p:cNvSpPr txBox="1"/>
          <p:nvPr/>
        </p:nvSpPr>
        <p:spPr>
          <a:xfrm>
            <a:off x="8214987" y="1398740"/>
            <a:ext cx="484130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ea typeface="+mn-lt"/>
                <a:cs typeface="+mn-lt"/>
              </a:rPr>
              <a:t>...</a:t>
            </a:r>
            <a:r>
              <a:rPr lang="en-US" sz="1600" err="1">
                <a:ea typeface="+mn-lt"/>
                <a:cs typeface="+mn-lt"/>
              </a:rPr>
              <a:t>dla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naszyjników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i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kolczyków</a:t>
            </a:r>
            <a:endParaRPr lang="en-US" sz="1600" err="1"/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3E40D8F-A5F1-2700-F0B8-35B3CC751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906" y="1731824"/>
            <a:ext cx="8632519" cy="464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690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C89CB-EC3D-8278-6559-C21F628C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/>
              <a:t>ETAP 4b </a:t>
            </a:r>
            <a:r>
              <a:rPr lang="en-US"/>
              <a:t>- </a:t>
            </a:r>
            <a:r>
              <a:rPr lang="en-US" err="1"/>
              <a:t>domknięcie</a:t>
            </a:r>
            <a:r>
              <a:rPr lang="en-US"/>
              <a:t> </a:t>
            </a:r>
            <a:r>
              <a:rPr lang="en-US" err="1"/>
              <a:t>morfologiczne</a:t>
            </a:r>
            <a:r>
              <a:rPr lang="en-US"/>
              <a:t> </a:t>
            </a:r>
            <a:r>
              <a:rPr lang="en-US" err="1">
                <a:solidFill>
                  <a:srgbClr val="000000"/>
                </a:solidFill>
                <a:latin typeface="Avenir Next LT Pro"/>
              </a:rPr>
              <a:t>krawędzi</a:t>
            </a:r>
            <a:r>
              <a:rPr lang="en-US">
                <a:solidFill>
                  <a:srgbClr val="000000"/>
                </a:solidFill>
                <a:latin typeface="Avenir Next LT Pro"/>
              </a:rPr>
              <a:t> </a:t>
            </a:r>
            <a:endParaRPr lang="en-US"/>
          </a:p>
        </p:txBody>
      </p:sp>
      <p:pic>
        <p:nvPicPr>
          <p:cNvPr id="9" name="Content Placeholder 8" descr="A black and white image of a necklace and earrings&#10;&#10;Description automatically generated">
            <a:extLst>
              <a:ext uri="{FF2B5EF4-FFF2-40B4-BE49-F238E27FC236}">
                <a16:creationId xmlns:a16="http://schemas.microsoft.com/office/drawing/2014/main" id="{E976C178-970C-AA91-5DAA-D90984598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8153" y="1732282"/>
            <a:ext cx="8642959" cy="479943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EBEF0-9039-58F3-9D23-E8E0BA78F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4057-B61F-44A9-B030-1E22BD54DCE4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270EB-AC23-DA0C-E8F3-CA1D1037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8E600-A18F-ABB2-7EFB-BE7A414A3F27}"/>
              </a:ext>
            </a:extLst>
          </p:cNvPr>
          <p:cNvSpPr txBox="1"/>
          <p:nvPr/>
        </p:nvSpPr>
        <p:spPr>
          <a:xfrm>
            <a:off x="9217069" y="1377863"/>
            <a:ext cx="484130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ea typeface="+mn-lt"/>
                <a:cs typeface="+mn-lt"/>
              </a:rPr>
              <a:t>...</a:t>
            </a:r>
            <a:r>
              <a:rPr lang="en-US" sz="1600" err="1">
                <a:ea typeface="+mn-lt"/>
                <a:cs typeface="+mn-lt"/>
              </a:rPr>
              <a:t>dla</a:t>
            </a:r>
            <a:r>
              <a:rPr lang="en-US" sz="1600">
                <a:ea typeface="+mn-lt"/>
                <a:cs typeface="+mn-lt"/>
              </a:rPr>
              <a:t> </a:t>
            </a:r>
            <a:r>
              <a:rPr lang="en-US" sz="1600" err="1">
                <a:ea typeface="+mn-lt"/>
                <a:cs typeface="+mn-lt"/>
              </a:rPr>
              <a:t>pierścionków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789219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66F47-883F-343A-0A1A-E595DF70B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ETAP 5</a:t>
            </a:r>
            <a:r>
              <a:rPr lang="en-US"/>
              <a:t> - </a:t>
            </a:r>
            <a:r>
              <a:rPr lang="en-US" err="1"/>
              <a:t>wypełnienie</a:t>
            </a:r>
            <a:r>
              <a:rPr lang="en-US"/>
              <a:t> </a:t>
            </a:r>
            <a:r>
              <a:rPr lang="en-US" err="1"/>
              <a:t>konturów</a:t>
            </a:r>
            <a:r>
              <a:rPr lang="en-US"/>
              <a:t> </a:t>
            </a:r>
          </a:p>
        </p:txBody>
      </p:sp>
      <p:pic>
        <p:nvPicPr>
          <p:cNvPr id="7" name="Content Placeholder 6" descr="A black and white photo of a balloon and a black balloon&#10;&#10;Description automatically generated">
            <a:extLst>
              <a:ext uri="{FF2B5EF4-FFF2-40B4-BE49-F238E27FC236}">
                <a16:creationId xmlns:a16="http://schemas.microsoft.com/office/drawing/2014/main" id="{FEB1532F-AAA6-EF32-31DF-238035A797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5961" y="1734792"/>
            <a:ext cx="8538575" cy="457521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C3B4E-C80D-2D84-1461-857914B0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E615-A1BD-4E58-A7C4-419E61912351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2D28E-EE08-0C3D-B195-939C3420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414AC-B639-BF91-599A-7868C6CEC68C}"/>
              </a:ext>
            </a:extLst>
          </p:cNvPr>
          <p:cNvSpPr txBox="1"/>
          <p:nvPr/>
        </p:nvSpPr>
        <p:spPr>
          <a:xfrm>
            <a:off x="3851753" y="1398739"/>
            <a:ext cx="575988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...</a:t>
            </a:r>
            <a:r>
              <a:rPr lang="en-US" sz="1600" err="1"/>
              <a:t>użyte</a:t>
            </a:r>
            <a:r>
              <a:rPr lang="en-US" sz="1600"/>
              <a:t> </a:t>
            </a:r>
            <a:r>
              <a:rPr lang="en-US" sz="1600" err="1"/>
              <a:t>przy</a:t>
            </a:r>
            <a:r>
              <a:rPr lang="en-US" sz="1600"/>
              <a:t> </a:t>
            </a:r>
            <a:r>
              <a:rPr lang="en-US" sz="1600" err="1"/>
              <a:t>detekcji</a:t>
            </a:r>
            <a:r>
              <a:rPr lang="en-US" sz="1600"/>
              <a:t> </a:t>
            </a:r>
            <a:r>
              <a:rPr lang="en-US" sz="1600" err="1"/>
              <a:t>naszyjników</a:t>
            </a:r>
            <a:r>
              <a:rPr lang="en-US" sz="1600"/>
              <a:t> </a:t>
            </a:r>
            <a:r>
              <a:rPr lang="en-US" sz="1600" err="1"/>
              <a:t>i</a:t>
            </a:r>
            <a:r>
              <a:rPr lang="en-US" sz="1600"/>
              <a:t> </a:t>
            </a:r>
            <a:r>
              <a:rPr lang="en-US" sz="1600" err="1"/>
              <a:t>kolczyków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576155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9FF51-D0F6-2EFC-437C-D5BDE87E5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700484" cy="1169138"/>
          </a:xfrm>
        </p:spPr>
        <p:txBody>
          <a:bodyPr>
            <a:normAutofit fontScale="90000"/>
          </a:bodyPr>
          <a:lstStyle/>
          <a:p>
            <a:r>
              <a:rPr lang="en-US" b="1"/>
              <a:t>ETAP 6</a:t>
            </a:r>
            <a:r>
              <a:rPr lang="en-US"/>
              <a:t> – </a:t>
            </a:r>
            <a:r>
              <a:rPr lang="en-US" err="1"/>
              <a:t>detekcja</a:t>
            </a:r>
            <a:r>
              <a:rPr lang="en-US"/>
              <a:t> </a:t>
            </a:r>
            <a:r>
              <a:rPr lang="en-US" err="1"/>
              <a:t>obiektów</a:t>
            </a:r>
            <a:r>
              <a:rPr lang="en-US"/>
              <a:t> </a:t>
            </a:r>
            <a:r>
              <a:rPr lang="en-US" err="1"/>
              <a:t>przez</a:t>
            </a:r>
            <a:r>
              <a:rPr lang="en-US"/>
              <a:t> </a:t>
            </a:r>
            <a:r>
              <a:rPr lang="en-US" b="1" err="1"/>
              <a:t>BlobDetector</a:t>
            </a:r>
            <a:endParaRPr lang="en-US" b="1"/>
          </a:p>
        </p:txBody>
      </p:sp>
      <p:pic>
        <p:nvPicPr>
          <p:cNvPr id="7" name="Content Placeholder 6" descr="A necklace and ring on a white surface&#10;&#10;Description automatically generated">
            <a:extLst>
              <a:ext uri="{FF2B5EF4-FFF2-40B4-BE49-F238E27FC236}">
                <a16:creationId xmlns:a16="http://schemas.microsoft.com/office/drawing/2014/main" id="{BA79494E-676D-8EB8-3636-967BF1E11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3688" y="1534616"/>
            <a:ext cx="9331890" cy="499644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BB19D-8B40-4C8B-A71E-C35F17C54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136B-9B52-4D57-9A89-B7027D0EA7C6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35AD4-FCB3-9604-6E8D-E5CB39DC6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38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1143-71A4-A604-2A08-504ACFE67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D8EF2-6628-5479-13D7-963A25A85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47500" lnSpcReduction="20000"/>
          </a:bodyPr>
          <a:lstStyle/>
          <a:p>
            <a:r>
              <a:rPr lang="en-US" err="1">
                <a:ea typeface="+mn-lt"/>
                <a:cs typeface="+mn-lt"/>
              </a:rPr>
              <a:t>Uwagi</a:t>
            </a:r>
            <a:r>
              <a:rPr lang="en-US">
                <a:ea typeface="+mn-lt"/>
                <a:cs typeface="+mn-lt"/>
              </a:rPr>
              <a:t> PSIO:</a:t>
            </a:r>
            <a:endParaRPr lang="en-US"/>
          </a:p>
          <a:p>
            <a:endParaRPr lang="en-US"/>
          </a:p>
          <a:p>
            <a:r>
              <a:rPr lang="en-US" err="1">
                <a:ea typeface="+mn-lt"/>
                <a:cs typeface="+mn-lt"/>
              </a:rPr>
              <a:t>Jeśli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napisane</a:t>
            </a:r>
            <a:r>
              <a:rPr lang="en-US">
                <a:ea typeface="+mn-lt"/>
                <a:cs typeface="+mn-lt"/>
              </a:rPr>
              <a:t> jest "OŚ X" to narysować oś X i Y</a:t>
            </a:r>
            <a:endParaRPr lang="en-US"/>
          </a:p>
          <a:p>
            <a:r>
              <a:rPr lang="en-US" err="1">
                <a:ea typeface="+mn-lt"/>
                <a:cs typeface="+mn-lt"/>
              </a:rPr>
              <a:t>Jeśli</a:t>
            </a:r>
            <a:r>
              <a:rPr lang="en-US">
                <a:ea typeface="+mn-lt"/>
                <a:cs typeface="+mn-lt"/>
              </a:rPr>
              <a:t> jest </a:t>
            </a:r>
            <a:r>
              <a:rPr lang="en-US" err="1">
                <a:ea typeface="+mn-lt"/>
                <a:cs typeface="+mn-lt"/>
              </a:rPr>
              <a:t>mowa</a:t>
            </a:r>
            <a:r>
              <a:rPr lang="en-US">
                <a:ea typeface="+mn-lt"/>
                <a:cs typeface="+mn-lt"/>
              </a:rPr>
              <a:t> o kątach i wysokościach to ma być zdjęcie z boku z opisami wysokości i kątów (oznaczone graficzne).</a:t>
            </a:r>
            <a:endParaRPr lang="en-US"/>
          </a:p>
          <a:p>
            <a:r>
              <a:rPr lang="en-US" err="1">
                <a:ea typeface="+mn-lt"/>
                <a:cs typeface="+mn-lt"/>
              </a:rPr>
              <a:t>Zamiast</a:t>
            </a:r>
            <a:r>
              <a:rPr lang="en-US">
                <a:ea typeface="+mn-lt"/>
                <a:cs typeface="+mn-lt"/>
              </a:rPr>
              <a:t> "</a:t>
            </a:r>
            <a:r>
              <a:rPr lang="en-US" err="1">
                <a:ea typeface="+mn-lt"/>
                <a:cs typeface="+mn-lt"/>
              </a:rPr>
              <a:t>Pierwsza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wyzwania</a:t>
            </a:r>
            <a:r>
              <a:rPr lang="en-US">
                <a:ea typeface="+mn-lt"/>
                <a:cs typeface="+mn-lt"/>
              </a:rPr>
              <a:t>" -&gt; "</a:t>
            </a:r>
            <a:r>
              <a:rPr lang="en-US" err="1">
                <a:ea typeface="+mn-lt"/>
                <a:cs typeface="+mn-lt"/>
              </a:rPr>
              <a:t>Badane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materiały</a:t>
            </a:r>
            <a:r>
              <a:rPr lang="en-US">
                <a:ea typeface="+mn-lt"/>
                <a:cs typeface="+mn-lt"/>
              </a:rPr>
              <a:t>"</a:t>
            </a:r>
            <a:endParaRPr lang="en-US"/>
          </a:p>
          <a:p>
            <a:r>
              <a:rPr lang="en-US">
                <a:ea typeface="+mn-lt"/>
                <a:cs typeface="+mn-lt"/>
              </a:rPr>
              <a:t>Do </a:t>
            </a:r>
            <a:r>
              <a:rPr lang="en-US" err="1">
                <a:ea typeface="+mn-lt"/>
                <a:cs typeface="+mn-lt"/>
              </a:rPr>
              <a:t>raportu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dorzucić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infomrację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że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są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podobne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rozwiązania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przez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inne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firmy</a:t>
            </a:r>
            <a:r>
              <a:rPr lang="en-US">
                <a:ea typeface="+mn-lt"/>
                <a:cs typeface="+mn-lt"/>
              </a:rPr>
              <a:t>. </a:t>
            </a:r>
            <a:r>
              <a:rPr lang="en-US" err="1">
                <a:ea typeface="+mn-lt"/>
                <a:cs typeface="+mn-lt"/>
              </a:rPr>
              <a:t>Dorzucić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linki</a:t>
            </a:r>
            <a:r>
              <a:rPr lang="en-US">
                <a:ea typeface="+mn-lt"/>
                <a:cs typeface="+mn-lt"/>
              </a:rPr>
              <a:t> do firm.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Na </a:t>
            </a:r>
            <a:r>
              <a:rPr lang="en-US" err="1">
                <a:ea typeface="+mn-lt"/>
                <a:cs typeface="+mn-lt"/>
              </a:rPr>
              <a:t>każde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stwierdzenie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musi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być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dowód</a:t>
            </a:r>
            <a:r>
              <a:rPr lang="en-US">
                <a:ea typeface="+mn-lt"/>
                <a:cs typeface="+mn-lt"/>
              </a:rPr>
              <a:t>. </a:t>
            </a:r>
            <a:r>
              <a:rPr lang="en-US" err="1">
                <a:ea typeface="+mn-lt"/>
                <a:cs typeface="+mn-lt"/>
              </a:rPr>
              <a:t>Czyli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jeśli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wybrałem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biały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kolor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tła</a:t>
            </a:r>
            <a:r>
              <a:rPr lang="en-US">
                <a:ea typeface="+mn-lt"/>
                <a:cs typeface="+mn-lt"/>
              </a:rPr>
              <a:t> to ma </a:t>
            </a:r>
            <a:r>
              <a:rPr lang="en-US" err="1">
                <a:ea typeface="+mn-lt"/>
                <a:cs typeface="+mn-lt"/>
              </a:rPr>
              <a:t>być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dowód</a:t>
            </a:r>
            <a:r>
              <a:rPr lang="en-US">
                <a:ea typeface="+mn-lt"/>
                <a:cs typeface="+mn-lt"/>
              </a:rPr>
              <a:t> w </a:t>
            </a:r>
            <a:r>
              <a:rPr lang="en-US" err="1">
                <a:ea typeface="+mn-lt"/>
                <a:cs typeface="+mn-lt"/>
              </a:rPr>
              <a:t>postaci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badań</a:t>
            </a:r>
            <a:r>
              <a:rPr lang="en-US">
                <a:ea typeface="+mn-lt"/>
                <a:cs typeface="+mn-lt"/>
              </a:rPr>
              <a:t>/</a:t>
            </a:r>
            <a:r>
              <a:rPr lang="en-US" err="1">
                <a:ea typeface="+mn-lt"/>
                <a:cs typeface="+mn-lt"/>
              </a:rPr>
              <a:t>linków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dlaczego</a:t>
            </a:r>
            <a:endParaRPr lang="en-US" err="1"/>
          </a:p>
          <a:p>
            <a:r>
              <a:rPr lang="en-US">
                <a:ea typeface="+mn-lt"/>
                <a:cs typeface="+mn-lt"/>
              </a:rPr>
              <a:t>Jak </a:t>
            </a:r>
            <a:r>
              <a:rPr lang="en-US" err="1">
                <a:ea typeface="+mn-lt"/>
                <a:cs typeface="+mn-lt"/>
              </a:rPr>
              <a:t>najwięcej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źródeł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uzasadnień</a:t>
            </a:r>
            <a:r>
              <a:rPr lang="en-US">
                <a:ea typeface="+mn-lt"/>
                <a:cs typeface="+mn-lt"/>
              </a:rPr>
              <a:t>!</a:t>
            </a:r>
            <a:endParaRPr lang="en-US"/>
          </a:p>
          <a:p>
            <a:r>
              <a:rPr lang="en-US" err="1">
                <a:ea typeface="+mn-lt"/>
                <a:cs typeface="+mn-lt"/>
              </a:rPr>
              <a:t>Dokładnie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opisać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przed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>
                <a:ea typeface="+mn-lt"/>
                <a:cs typeface="+mn-lt"/>
              </a:rPr>
              <a:t> po </a:t>
            </a:r>
            <a:r>
              <a:rPr lang="en-US" err="1">
                <a:ea typeface="+mn-lt"/>
                <a:cs typeface="+mn-lt"/>
              </a:rPr>
              <a:t>zastosowaniu</a:t>
            </a:r>
            <a:r>
              <a:rPr lang="en-US">
                <a:ea typeface="+mn-lt"/>
                <a:cs typeface="+mn-lt"/>
              </a:rPr>
              <a:t> np. </a:t>
            </a:r>
            <a:r>
              <a:rPr lang="en-US" err="1">
                <a:ea typeface="+mn-lt"/>
                <a:cs typeface="+mn-lt"/>
              </a:rPr>
              <a:t>metody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Gaussa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jakie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paraemtry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podaliśmy</a:t>
            </a:r>
            <a:r>
              <a:rPr lang="en-US">
                <a:ea typeface="+mn-lt"/>
                <a:cs typeface="+mn-lt"/>
              </a:rPr>
              <a:t> (</a:t>
            </a:r>
            <a:r>
              <a:rPr lang="en-US" err="1">
                <a:ea typeface="+mn-lt"/>
                <a:cs typeface="+mn-lt"/>
              </a:rPr>
              <a:t>wzory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itp</a:t>
            </a:r>
            <a:r>
              <a:rPr lang="en-US">
                <a:ea typeface="+mn-lt"/>
                <a:cs typeface="+mn-lt"/>
              </a:rPr>
              <a:t>.).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W </a:t>
            </a:r>
            <a:r>
              <a:rPr lang="en-US" err="1">
                <a:ea typeface="+mn-lt"/>
                <a:cs typeface="+mn-lt"/>
              </a:rPr>
              <a:t>prezentacji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dopisać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informację</a:t>
            </a:r>
            <a:r>
              <a:rPr lang="en-US">
                <a:ea typeface="+mn-lt"/>
                <a:cs typeface="+mn-lt"/>
              </a:rPr>
              <a:t> o </a:t>
            </a:r>
            <a:r>
              <a:rPr lang="en-US" err="1">
                <a:ea typeface="+mn-lt"/>
                <a:cs typeface="+mn-lt"/>
              </a:rPr>
              <a:t>grupie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laboratoryjnej</a:t>
            </a:r>
            <a:endParaRPr lang="en-US" err="1"/>
          </a:p>
          <a:p>
            <a:r>
              <a:rPr lang="en-US" err="1">
                <a:ea typeface="+mn-lt"/>
                <a:cs typeface="+mn-lt"/>
              </a:rPr>
              <a:t>Prezentacja</a:t>
            </a:r>
            <a:r>
              <a:rPr lang="en-US">
                <a:ea typeface="+mn-lt"/>
                <a:cs typeface="+mn-lt"/>
              </a:rPr>
              <a:t> to </a:t>
            </a:r>
            <a:r>
              <a:rPr lang="en-US" err="1">
                <a:ea typeface="+mn-lt"/>
                <a:cs typeface="+mn-lt"/>
              </a:rPr>
              <a:t>okrojony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raport</a:t>
            </a:r>
            <a:r>
              <a:rPr lang="en-US">
                <a:ea typeface="+mn-lt"/>
                <a:cs typeface="+mn-lt"/>
              </a:rPr>
              <a:t>. </a:t>
            </a:r>
            <a:r>
              <a:rPr lang="en-US" err="1">
                <a:ea typeface="+mn-lt"/>
                <a:cs typeface="+mn-lt"/>
              </a:rPr>
              <a:t>Mają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być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te</a:t>
            </a:r>
            <a:r>
              <a:rPr lang="en-US">
                <a:ea typeface="+mn-lt"/>
                <a:cs typeface="+mn-lt"/>
              </a:rPr>
              <a:t> same </a:t>
            </a:r>
            <a:r>
              <a:rPr lang="en-US" err="1">
                <a:ea typeface="+mn-lt"/>
                <a:cs typeface="+mn-lt"/>
              </a:rPr>
              <a:t>punkty</a:t>
            </a:r>
            <a:r>
              <a:rPr lang="en-US">
                <a:ea typeface="+mn-lt"/>
                <a:cs typeface="+mn-lt"/>
              </a:rPr>
              <a:t> jak w </a:t>
            </a:r>
            <a:r>
              <a:rPr lang="en-US" err="1">
                <a:ea typeface="+mn-lt"/>
                <a:cs typeface="+mn-lt"/>
              </a:rPr>
              <a:t>raporcie</a:t>
            </a:r>
            <a:r>
              <a:rPr lang="en-US">
                <a:ea typeface="+mn-lt"/>
                <a:cs typeface="+mn-lt"/>
              </a:rPr>
              <a:t>, ale </a:t>
            </a:r>
            <a:r>
              <a:rPr lang="en-US" err="1">
                <a:ea typeface="+mn-lt"/>
                <a:cs typeface="+mn-lt"/>
              </a:rPr>
              <a:t>skrócone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opisy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7DFEA-C627-CD8A-4566-D90D44FB9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A03EB-981E-483A-9FA4-6E88D17B34BE}" type="datetime1">
              <a:t>5/14/2024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BE072B-323F-BB29-8797-5F819A936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62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6793D-5902-0273-6645-C9296DE5F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/>
              <a:t>Materiały</a:t>
            </a:r>
            <a:r>
              <a:rPr lang="en-US" b="1"/>
              <a:t> </a:t>
            </a:r>
            <a:r>
              <a:rPr lang="en-US" b="1" err="1"/>
              <a:t>badawcze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66030-0AF9-B0FC-9995-95918B7EB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373" y="2042595"/>
            <a:ext cx="2112700" cy="606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" sz="1200">
                <a:latin typeface="Avenir Next LT Pro"/>
                <a:cs typeface="Segoe UI"/>
              </a:rPr>
              <a:t>Naszyjniki (złote, srebrne)</a:t>
            </a:r>
            <a:br>
              <a:rPr lang="pl" sz="1200">
                <a:latin typeface="Avenir Next LT Pro"/>
                <a:cs typeface="Segoe UI"/>
              </a:rPr>
            </a:br>
            <a:r>
              <a:rPr lang="pl" sz="1200">
                <a:latin typeface="Avenir Next LT Pro"/>
                <a:cs typeface="Segoe UI"/>
              </a:rPr>
              <a:t> </a:t>
            </a:r>
            <a:endParaRPr lang="en-US">
              <a:latin typeface="Avenir Next LT Pro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9090-E4BC-8774-96F8-04BD255D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4D4C-4FB7-4B61-91A7-114FF41E4D73}" type="datetime1">
              <a:t>5/14/2024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E0246B-5135-6E28-74E9-1C8265116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2</a:t>
            </a:fld>
            <a:endParaRPr lang="en-US"/>
          </a:p>
        </p:txBody>
      </p:sp>
      <p:pic>
        <p:nvPicPr>
          <p:cNvPr id="6" name="Picture 5" descr="A necklace on a white surface&#10;&#10;Description automatically generated">
            <a:extLst>
              <a:ext uri="{FF2B5EF4-FFF2-40B4-BE49-F238E27FC236}">
                <a16:creationId xmlns:a16="http://schemas.microsoft.com/office/drawing/2014/main" id="{99F10D0B-AC6F-67BD-CE60-3319F3856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235" y="2348963"/>
            <a:ext cx="2085975" cy="1962150"/>
          </a:xfrm>
          <a:prstGeom prst="rect">
            <a:avLst/>
          </a:prstGeom>
        </p:spPr>
      </p:pic>
      <p:pic>
        <p:nvPicPr>
          <p:cNvPr id="7" name="Picture 6" descr="A silver chain on a white surface&#10;&#10;Description automatically generated">
            <a:extLst>
              <a:ext uri="{FF2B5EF4-FFF2-40B4-BE49-F238E27FC236}">
                <a16:creationId xmlns:a16="http://schemas.microsoft.com/office/drawing/2014/main" id="{39301084-602F-5D6B-13E4-2E0A33271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810" y="4402220"/>
            <a:ext cx="2266950" cy="19526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2B84B4-73FC-F46D-878F-50E3E4AF9377}"/>
              </a:ext>
            </a:extLst>
          </p:cNvPr>
          <p:cNvSpPr txBox="1"/>
          <p:nvPr/>
        </p:nvSpPr>
        <p:spPr>
          <a:xfrm>
            <a:off x="4132612" y="2072243"/>
            <a:ext cx="620683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err="1"/>
              <a:t>Pierścionki</a:t>
            </a:r>
            <a:r>
              <a:rPr lang="en-US" sz="1200"/>
              <a:t> (</a:t>
            </a:r>
            <a:r>
              <a:rPr lang="en-US" sz="1200" err="1"/>
              <a:t>obrączki</a:t>
            </a:r>
            <a:r>
              <a:rPr lang="en-US" sz="1200"/>
              <a:t> </a:t>
            </a:r>
            <a:r>
              <a:rPr lang="en-US" sz="1200" err="1"/>
              <a:t>lub</a:t>
            </a:r>
            <a:r>
              <a:rPr lang="en-US" sz="1200"/>
              <a:t> z </a:t>
            </a:r>
            <a:r>
              <a:rPr lang="en-US" sz="1200" err="1"/>
              <a:t>zdobieniami</a:t>
            </a:r>
            <a:r>
              <a:rPr lang="en-US" sz="1200"/>
              <a:t> np. </a:t>
            </a:r>
            <a:r>
              <a:rPr lang="en-US" sz="1200" err="1"/>
              <a:t>kamieniem</a:t>
            </a:r>
            <a:r>
              <a:rPr lang="en-US" sz="1200"/>
              <a:t> </a:t>
            </a:r>
            <a:r>
              <a:rPr lang="en-US" sz="1200" err="1"/>
              <a:t>szlachetnym</a:t>
            </a:r>
            <a:r>
              <a:rPr lang="en-US" sz="1200"/>
              <a:t>)</a:t>
            </a:r>
          </a:p>
        </p:txBody>
      </p:sp>
      <p:pic>
        <p:nvPicPr>
          <p:cNvPr id="10" name="Picture 9" descr="A pair of gold rings&#10;&#10;Description automatically generated">
            <a:extLst>
              <a:ext uri="{FF2B5EF4-FFF2-40B4-BE49-F238E27FC236}">
                <a16:creationId xmlns:a16="http://schemas.microsoft.com/office/drawing/2014/main" id="{59FC6CCF-0E34-8463-1107-9F7BD0A00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7759" y="2658155"/>
            <a:ext cx="1638300" cy="1323975"/>
          </a:xfrm>
          <a:prstGeom prst="rect">
            <a:avLst/>
          </a:prstGeom>
        </p:spPr>
      </p:pic>
      <p:pic>
        <p:nvPicPr>
          <p:cNvPr id="11" name="Picture 10" descr="A gold ring on a white surface&#10;&#10;Description automatically generated">
            <a:extLst>
              <a:ext uri="{FF2B5EF4-FFF2-40B4-BE49-F238E27FC236}">
                <a16:creationId xmlns:a16="http://schemas.microsoft.com/office/drawing/2014/main" id="{BFD13B08-7EFE-E1B0-DBA6-80BBE8EF5D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6441" y="2663289"/>
            <a:ext cx="1362075" cy="133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BC4744-005A-4032-B742-476A15EBB6C1}"/>
              </a:ext>
            </a:extLst>
          </p:cNvPr>
          <p:cNvSpPr txBox="1"/>
          <p:nvPr/>
        </p:nvSpPr>
        <p:spPr>
          <a:xfrm>
            <a:off x="4132612" y="4288970"/>
            <a:ext cx="620683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" sz="1200">
                <a:latin typeface="Segoe UI"/>
                <a:cs typeface="Segoe UI"/>
              </a:rPr>
              <a:t>Kolczyki</a:t>
            </a:r>
            <a:endParaRPr lang="en-US"/>
          </a:p>
        </p:txBody>
      </p:sp>
      <p:pic>
        <p:nvPicPr>
          <p:cNvPr id="13" name="Picture 12" descr="A close up of a screw&#10;&#10;Description automatically generated">
            <a:extLst>
              <a:ext uri="{FF2B5EF4-FFF2-40B4-BE49-F238E27FC236}">
                <a16:creationId xmlns:a16="http://schemas.microsoft.com/office/drawing/2014/main" id="{95C1D1EB-1855-3648-98F1-57738036D0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7017" y="4616162"/>
            <a:ext cx="1600200" cy="1504950"/>
          </a:xfrm>
          <a:prstGeom prst="rect">
            <a:avLst/>
          </a:prstGeom>
        </p:spPr>
      </p:pic>
      <p:pic>
        <p:nvPicPr>
          <p:cNvPr id="14" name="Picture 13" descr="A pair of gold earrings&#10;&#10;Description automatically generated">
            <a:extLst>
              <a:ext uri="{FF2B5EF4-FFF2-40B4-BE49-F238E27FC236}">
                <a16:creationId xmlns:a16="http://schemas.microsoft.com/office/drawing/2014/main" id="{3A25728E-ADB1-6995-46B0-0A05A473B5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2259" y="4616162"/>
            <a:ext cx="1390650" cy="15049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2E1D356-0834-0A66-3F87-A0E853344C86}"/>
              </a:ext>
            </a:extLst>
          </p:cNvPr>
          <p:cNvSpPr txBox="1"/>
          <p:nvPr/>
        </p:nvSpPr>
        <p:spPr>
          <a:xfrm>
            <a:off x="1052945" y="1577439"/>
            <a:ext cx="826522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1200">
                <a:latin typeface="Segoe UI"/>
              </a:rPr>
              <a:t>Przedmioty wrzucane na taśmę to drobne przedmioty złotnicze i jubilerskie w kategoriach: </a:t>
            </a:r>
          </a:p>
        </p:txBody>
      </p:sp>
    </p:spTree>
    <p:extLst>
      <p:ext uri="{BB962C8B-B14F-4D97-AF65-F5344CB8AC3E}">
        <p14:creationId xmlns:p14="http://schemas.microsoft.com/office/powerpoint/2010/main" val="3406726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D4D9-DC9D-C044-25B6-48B685BA8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anchor="ctr">
            <a:normAutofit/>
          </a:bodyPr>
          <a:lstStyle/>
          <a:p>
            <a:r>
              <a:rPr lang="en-US" b="1"/>
              <a:t>ETAP 7</a:t>
            </a:r>
            <a:r>
              <a:rPr lang="en-US"/>
              <a:t> – </a:t>
            </a:r>
            <a:r>
              <a:rPr lang="en-US" err="1"/>
              <a:t>zliczanie</a:t>
            </a:r>
            <a:r>
              <a:rPr lang="en-US"/>
              <a:t> </a:t>
            </a:r>
            <a:r>
              <a:rPr lang="en-US" err="1"/>
              <a:t>obiektów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04E3D02-FB1E-4741-DB7E-8690A523C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10167376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Po </a:t>
            </a:r>
            <a:r>
              <a:rPr lang="en-US" err="1"/>
              <a:t>detekcji</a:t>
            </a:r>
            <a:r>
              <a:rPr lang="en-US"/>
              <a:t> </a:t>
            </a:r>
            <a:r>
              <a:rPr lang="en-US" err="1"/>
              <a:t>elementów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 </a:t>
            </a:r>
            <a:r>
              <a:rPr lang="en-US" err="1"/>
              <a:t>obrazie</a:t>
            </a:r>
            <a:r>
              <a:rPr lang="en-US"/>
              <a:t> </a:t>
            </a:r>
            <a:r>
              <a:rPr lang="en-US" err="1"/>
              <a:t>następuje</a:t>
            </a:r>
            <a:r>
              <a:rPr lang="en-US"/>
              <a:t> </a:t>
            </a:r>
            <a:r>
              <a:rPr lang="en-US" err="1"/>
              <a:t>zliczanie</a:t>
            </a:r>
            <a:r>
              <a:rPr lang="en-US"/>
              <a:t>, </a:t>
            </a:r>
            <a:r>
              <a:rPr lang="en-US" err="1"/>
              <a:t>które</a:t>
            </a:r>
            <a:r>
              <a:rPr lang="en-US"/>
              <a:t> </a:t>
            </a:r>
            <a:r>
              <a:rPr lang="en-US" err="1"/>
              <a:t>nastąpi</a:t>
            </a:r>
            <a:r>
              <a:rPr lang="en-US"/>
              <a:t> </a:t>
            </a:r>
            <a:r>
              <a:rPr lang="en-US" err="1"/>
              <a:t>gdy</a:t>
            </a:r>
            <a:r>
              <a:rPr lang="en-US"/>
              <a:t> </a:t>
            </a:r>
            <a:r>
              <a:rPr lang="en-US" err="1"/>
              <a:t>obiekt</a:t>
            </a:r>
            <a:r>
              <a:rPr lang="en-US"/>
              <a:t> </a:t>
            </a:r>
            <a:r>
              <a:rPr lang="en-US" err="1"/>
              <a:t>będzie</a:t>
            </a:r>
            <a:r>
              <a:rPr lang="en-US"/>
              <a:t> </a:t>
            </a:r>
            <a:r>
              <a:rPr lang="en-US" err="1"/>
              <a:t>wychwycony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 </a:t>
            </a:r>
            <a:r>
              <a:rPr lang="en-US" err="1"/>
              <a:t>kilku</a:t>
            </a:r>
            <a:r>
              <a:rPr lang="en-US"/>
              <a:t> </a:t>
            </a:r>
            <a:r>
              <a:rPr lang="en-US" err="1"/>
              <a:t>klatkach</a:t>
            </a:r>
            <a:r>
              <a:rPr lang="en-US"/>
              <a:t> </a:t>
            </a:r>
            <a:r>
              <a:rPr lang="en-US" err="1"/>
              <a:t>obrazu</a:t>
            </a:r>
            <a:r>
              <a:rPr lang="en-US"/>
              <a:t> pod </a:t>
            </a:r>
            <a:r>
              <a:rPr lang="en-US" err="1"/>
              <a:t>rząd</a:t>
            </a:r>
            <a:r>
              <a:rPr lang="en-US"/>
              <a:t>,</a:t>
            </a:r>
          </a:p>
          <a:p>
            <a:r>
              <a:rPr lang="en-US" err="1"/>
              <a:t>Gdy</a:t>
            </a:r>
            <a:r>
              <a:rPr lang="en-US"/>
              <a:t> </a:t>
            </a:r>
            <a:r>
              <a:rPr lang="en-US" err="1"/>
              <a:t>obiekt</a:t>
            </a:r>
            <a:r>
              <a:rPr lang="en-US"/>
              <a:t>, </a:t>
            </a:r>
            <a:r>
              <a:rPr lang="en-US" err="1"/>
              <a:t>który</a:t>
            </a:r>
            <a:r>
              <a:rPr lang="en-US"/>
              <a:t> </a:t>
            </a:r>
            <a:r>
              <a:rPr lang="en-US" err="1"/>
              <a:t>był</a:t>
            </a:r>
            <a:r>
              <a:rPr lang="en-US"/>
              <a:t> </a:t>
            </a:r>
            <a:r>
              <a:rPr lang="en-US" err="1"/>
              <a:t>wychwycony</a:t>
            </a:r>
            <a:r>
              <a:rPr lang="en-US"/>
              <a:t> </a:t>
            </a:r>
            <a:r>
              <a:rPr lang="en-US" err="1"/>
              <a:t>nagle</a:t>
            </a:r>
            <a:r>
              <a:rPr lang="en-US"/>
              <a:t> </a:t>
            </a:r>
            <a:r>
              <a:rPr lang="en-US" err="1"/>
              <a:t>zostanie</a:t>
            </a:r>
            <a:r>
              <a:rPr lang="en-US"/>
              <a:t> </a:t>
            </a:r>
            <a:r>
              <a:rPr lang="en-US" err="1"/>
              <a:t>zgubiony</a:t>
            </a:r>
            <a:r>
              <a:rPr lang="en-US"/>
              <a:t> </a:t>
            </a:r>
            <a:r>
              <a:rPr lang="en-US" err="1"/>
              <a:t>powiększamy</a:t>
            </a:r>
            <a:r>
              <a:rPr lang="en-US"/>
              <a:t> </a:t>
            </a:r>
            <a:r>
              <a:rPr lang="en-US" err="1"/>
              <a:t>zakres</a:t>
            </a:r>
            <a:r>
              <a:rPr lang="en-US"/>
              <a:t> </a:t>
            </a:r>
            <a:r>
              <a:rPr lang="en-US" err="1"/>
              <a:t>błędu</a:t>
            </a:r>
            <a:r>
              <a:rPr lang="en-US"/>
              <a:t> (</a:t>
            </a:r>
            <a:r>
              <a:rPr lang="en-US" err="1"/>
              <a:t>szacujemy</a:t>
            </a:r>
            <a:r>
              <a:rPr lang="en-US"/>
              <a:t>) o </a:t>
            </a:r>
            <a:r>
              <a:rPr lang="en-US" err="1"/>
              <a:t>ile</a:t>
            </a:r>
            <a:r>
              <a:rPr lang="en-US"/>
              <a:t> element </a:t>
            </a:r>
            <a:r>
              <a:rPr lang="en-US" err="1"/>
              <a:t>mógł</a:t>
            </a:r>
            <a:r>
              <a:rPr lang="en-US"/>
              <a:t> </a:t>
            </a:r>
            <a:r>
              <a:rPr lang="en-US" err="1"/>
              <a:t>się</a:t>
            </a:r>
            <a:r>
              <a:rPr lang="en-US"/>
              <a:t> </a:t>
            </a:r>
            <a:r>
              <a:rPr lang="en-US" err="1"/>
              <a:t>przesunąć</a:t>
            </a:r>
            <a:r>
              <a:rPr lang="en-US"/>
              <a:t> np. o 10 </a:t>
            </a:r>
            <a:r>
              <a:rPr lang="en-US" err="1"/>
              <a:t>pikseli</a:t>
            </a:r>
            <a:r>
              <a:rPr lang="en-US"/>
              <a:t> co </a:t>
            </a:r>
            <a:r>
              <a:rPr lang="en-US" err="1"/>
              <a:t>klatkę</a:t>
            </a:r>
          </a:p>
        </p:txBody>
      </p:sp>
      <p:pic>
        <p:nvPicPr>
          <p:cNvPr id="7" name="Content Placeholder 6" descr="Work in Progress | Kinder Scientific">
            <a:extLst>
              <a:ext uri="{FF2B5EF4-FFF2-40B4-BE49-F238E27FC236}">
                <a16:creationId xmlns:a16="http://schemas.microsoft.com/office/drawing/2014/main" id="{3125995B-1D17-5C13-5DBB-555CBE8BC6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754769" y="56325"/>
            <a:ext cx="2441574" cy="2420697"/>
          </a:xfr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0394D-16E3-D788-0BD4-5DAD367C3B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74CB050-C21E-4B3D-ACC7-9FFA917F68EB}" type="datetime1">
              <a:pPr>
                <a:spcAft>
                  <a:spcPts val="600"/>
                </a:spcAft>
              </a:pPr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61506-22F0-184D-180C-4C436091C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723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55CFB-9EAF-1D02-50A9-8982EC226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anchor="ctr">
            <a:normAutofit/>
          </a:bodyPr>
          <a:lstStyle/>
          <a:p>
            <a:r>
              <a:rPr lang="en-US" b="1" err="1"/>
              <a:t>Badane</a:t>
            </a:r>
            <a:r>
              <a:rPr lang="en-US" b="1"/>
              <a:t> </a:t>
            </a:r>
            <a:r>
              <a:rPr lang="en-US" b="1" err="1"/>
              <a:t>materiały</a:t>
            </a:r>
          </a:p>
        </p:txBody>
      </p:sp>
      <p:pic>
        <p:nvPicPr>
          <p:cNvPr id="8" name="Picture 7" descr="A screenshot of a jewelry&#10;&#10;Description automatically generated">
            <a:extLst>
              <a:ext uri="{FF2B5EF4-FFF2-40B4-BE49-F238E27FC236}">
                <a16:creationId xmlns:a16="http://schemas.microsoft.com/office/drawing/2014/main" id="{42EA0E35-08BE-AE08-E624-040125CF6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498" y="1973324"/>
            <a:ext cx="8386446" cy="4456175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504DC-FBEE-5457-3823-44BDDB0647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DDCC5AC-0AF1-4E9E-83E0-008C8830EB02}" type="datetime1">
              <a:pPr>
                <a:spcAft>
                  <a:spcPts val="600"/>
                </a:spcAft>
              </a:pPr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A6F56-EF7C-25DE-5D1F-D9339C9A8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B9C818F9-16ED-8AD8-12DC-FF550EF5FA80}"/>
              </a:ext>
            </a:extLst>
          </p:cNvPr>
          <p:cNvSpPr txBox="1"/>
          <p:nvPr/>
        </p:nvSpPr>
        <p:spPr>
          <a:xfrm>
            <a:off x="548244" y="1933699"/>
            <a:ext cx="2495798" cy="299364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err="1"/>
              <a:t>Generują</a:t>
            </a:r>
            <a:r>
              <a:rPr lang="en-US" sz="1600"/>
              <a:t> m.in.:</a:t>
            </a: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err="1">
                <a:latin typeface="Avenir Next LT Pro"/>
                <a:cs typeface="Arial"/>
              </a:rPr>
              <a:t>Odbicia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światła</a:t>
            </a:r>
            <a:r>
              <a:rPr lang="en-US" sz="1600">
                <a:latin typeface="Avenir Next LT Pro"/>
                <a:cs typeface="Arial"/>
              </a:rPr>
              <a:t>,</a:t>
            </a: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err="1">
                <a:latin typeface="Avenir Next LT Pro"/>
                <a:cs typeface="Arial"/>
              </a:rPr>
              <a:t>Padające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cienie</a:t>
            </a:r>
            <a:r>
              <a:rPr lang="en-US" sz="1600">
                <a:latin typeface="Avenir Next LT Pro"/>
                <a:cs typeface="Arial"/>
              </a:rPr>
              <a:t>,</a:t>
            </a: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err="1">
                <a:latin typeface="Avenir Next LT Pro"/>
                <a:cs typeface="Arial"/>
              </a:rPr>
              <a:t>Zniekształcone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elementy</a:t>
            </a:r>
            <a:r>
              <a:rPr lang="en-US" sz="1600">
                <a:latin typeface="Avenir Next LT Pro"/>
                <a:cs typeface="Arial"/>
              </a:rPr>
              <a:t> np. </a:t>
            </a:r>
            <a:r>
              <a:rPr lang="en-US" sz="1600" err="1">
                <a:latin typeface="Avenir Next LT Pro"/>
                <a:cs typeface="Arial"/>
              </a:rPr>
              <a:t>krawędzie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naszyjnika</a:t>
            </a:r>
            <a:r>
              <a:rPr lang="en-US" sz="1600">
                <a:latin typeface="Avenir Next LT Pro"/>
                <a:cs typeface="Arial"/>
              </a:rPr>
              <a:t>,</a:t>
            </a: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err="1">
                <a:latin typeface="Avenir Next LT Pro"/>
                <a:cs typeface="Arial"/>
              </a:rPr>
              <a:t>Cienkie</a:t>
            </a:r>
            <a:r>
              <a:rPr lang="en-US" sz="1600">
                <a:latin typeface="Avenir Next LT Pro"/>
                <a:cs typeface="Arial"/>
              </a:rPr>
              <a:t> </a:t>
            </a:r>
            <a:r>
              <a:rPr lang="en-US" sz="1600" err="1">
                <a:latin typeface="Avenir Next LT Pro"/>
                <a:cs typeface="Arial"/>
              </a:rPr>
              <a:t>ściańki</a:t>
            </a:r>
            <a:r>
              <a:rPr lang="en-US" sz="1600">
                <a:latin typeface="Avenir Next LT Pro"/>
                <a:cs typeface="Arial"/>
              </a:rPr>
              <a:t> np. w </a:t>
            </a:r>
            <a:r>
              <a:rPr lang="en-US" sz="1600" err="1">
                <a:latin typeface="Avenir Next LT Pro"/>
                <a:cs typeface="Arial"/>
              </a:rPr>
              <a:t>pierścionkach</a:t>
            </a:r>
            <a:r>
              <a:rPr lang="en-US" sz="1600">
                <a:latin typeface="Avenir Next LT Pro"/>
                <a:cs typeface="Arial"/>
              </a:rPr>
              <a:t>.</a:t>
            </a:r>
            <a:endParaRPr lang="en-US" sz="1600">
              <a:latin typeface="Avenir Next LT Pro"/>
            </a:endParaRPr>
          </a:p>
          <a:p>
            <a:pPr marL="285750" indent="-285750">
              <a:buFont typeface="Arial"/>
              <a:buChar char="•"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859678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9F9C-504B-1EAA-4D64-98AC9EE1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anchor="ctr">
            <a:normAutofit/>
          </a:bodyPr>
          <a:lstStyle/>
          <a:p>
            <a:r>
              <a:rPr lang="en-US" err="1"/>
              <a:t>Przygotowanie</a:t>
            </a:r>
            <a:r>
              <a:rPr lang="en-US"/>
              <a:t> </a:t>
            </a:r>
            <a:r>
              <a:rPr lang="en-US" err="1"/>
              <a:t>stanowiska</a:t>
            </a:r>
            <a:r>
              <a:rPr lang="en-US"/>
              <a:t> - </a:t>
            </a:r>
            <a:r>
              <a:rPr lang="en-US" b="1" err="1"/>
              <a:t>taśmociąg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5BFBEAE-8423-D623-EACE-5DFE23507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" sz="1400">
                <a:latin typeface="Avenir Next LT Pro"/>
                <a:cs typeface="Segoe UI"/>
              </a:rPr>
              <a:t>Drobne przedmioty złotnicze i jubilerskie będą wrzucane na taśmociąg, który będzie poruszał się ze stałą prędkością. Pas transmisyjny taśmociągu powinien być gładki wykonany z gumy lub papieru w kolorze białym (</a:t>
            </a:r>
            <a:r>
              <a:rPr lang="pl" sz="1400" b="1" i="1">
                <a:latin typeface="Avenir Next LT Pro"/>
                <a:cs typeface="Segoe UI"/>
              </a:rPr>
              <a:t>#ffffff</a:t>
            </a:r>
            <a:r>
              <a:rPr lang="pl" sz="1400">
                <a:latin typeface="Avenir Next LT Pro"/>
                <a:cs typeface="Segoe UI"/>
              </a:rPr>
              <a:t> w systemie heksadecymalnym).</a:t>
            </a:r>
          </a:p>
          <a:p>
            <a:r>
              <a:rPr lang="pl" sz="1400" err="1">
                <a:latin typeface="Avenir Next LT Pro"/>
                <a:cs typeface="Segoe UI"/>
              </a:rPr>
              <a:t>Tąśmociąg</a:t>
            </a:r>
            <a:r>
              <a:rPr lang="pl" sz="1400">
                <a:latin typeface="Avenir Next LT Pro"/>
                <a:cs typeface="Segoe UI"/>
              </a:rPr>
              <a:t> będzie przesuwany w osi </a:t>
            </a:r>
            <a:r>
              <a:rPr lang="pl" sz="1400" b="1" i="1">
                <a:latin typeface="Avenir Next LT Pro"/>
                <a:cs typeface="Segoe UI"/>
              </a:rPr>
              <a:t>X </a:t>
            </a:r>
            <a:r>
              <a:rPr lang="pl" sz="1400">
                <a:latin typeface="Avenir Next LT Pro"/>
                <a:cs typeface="Segoe UI"/>
              </a:rPr>
              <a:t>(poziomej)</a:t>
            </a:r>
            <a:r>
              <a:rPr lang="pl" sz="1400" i="1">
                <a:latin typeface="Avenir Next LT Pro"/>
                <a:cs typeface="Segoe UI"/>
              </a:rPr>
              <a:t> </a:t>
            </a:r>
            <a:r>
              <a:rPr lang="pl" sz="1400">
                <a:latin typeface="Avenir Next LT Pro"/>
                <a:cs typeface="Segoe UI"/>
              </a:rPr>
              <a:t>z prędkością .</a:t>
            </a:r>
            <a:endParaRPr lang="en-US" sz="1400">
              <a:latin typeface="Avenir Next LT Pro"/>
            </a:endParaRPr>
          </a:p>
          <a:p>
            <a:r>
              <a:rPr lang="pl" sz="1400">
                <a:latin typeface="Avenir Next LT Pro"/>
                <a:cs typeface="Segoe UI"/>
              </a:rPr>
              <a:t>Białe tło pozwala na uzyskanie lepszej reprezentacji kolorów oraz kontrast pomiędzy obiektami a tłem.</a:t>
            </a:r>
            <a:endParaRPr lang="en-US" sz="1400">
              <a:latin typeface="Avenir Next LT Pro"/>
            </a:endParaRPr>
          </a:p>
          <a:p>
            <a:r>
              <a:rPr lang="pl" sz="1400">
                <a:latin typeface="Avenir Next LT Pro"/>
                <a:cs typeface="Segoe UI"/>
              </a:rPr>
              <a:t>Przedmioty wpadają na taśmociąg w sposób, który umożliwia ich przyleganie do siebie, ale nie nakładanie się jednego przedmiotu na drugi, czy umieszczanie jednego w drugim.</a:t>
            </a:r>
          </a:p>
          <a:p>
            <a:endParaRPr lang="en-US" sz="1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23270-8968-AD4A-C6EB-1F870A7F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6C64FC7-4090-4A0F-A40E-6E49658A49EF}" type="datetime1">
              <a:pPr>
                <a:spcAft>
                  <a:spcPts val="600"/>
                </a:spcAft>
              </a:pPr>
              <a:t>5/14/2024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54227A-84AB-FF81-6CF5-6AF50D5E8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6" name="Content Placeholder 5" descr="A white piece of paper with red lines&#10;&#10;Description automatically generated">
            <a:extLst>
              <a:ext uri="{FF2B5EF4-FFF2-40B4-BE49-F238E27FC236}">
                <a16:creationId xmlns:a16="http://schemas.microsoft.com/office/drawing/2014/main" id="{8E16A4E0-591F-79A1-964F-06259C5182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5001" y="3294192"/>
            <a:ext cx="4937760" cy="1111814"/>
          </a:xfrm>
        </p:spPr>
      </p:pic>
    </p:spTree>
    <p:extLst>
      <p:ext uri="{BB962C8B-B14F-4D97-AF65-F5344CB8AC3E}">
        <p14:creationId xmlns:p14="http://schemas.microsoft.com/office/powerpoint/2010/main" val="2304464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DC1EC-E27B-5425-8EDB-421F4A4A9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Przygotowanie</a:t>
            </a:r>
            <a:r>
              <a:rPr lang="en-US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stanowiska</a:t>
            </a:r>
            <a:r>
              <a:rPr lang="en-US">
                <a:ea typeface="+mj-lt"/>
                <a:cs typeface="+mj-lt"/>
              </a:rPr>
              <a:t> - </a:t>
            </a:r>
            <a:r>
              <a:rPr lang="en-US" b="1" err="1">
                <a:ea typeface="+mj-lt"/>
                <a:cs typeface="+mj-lt"/>
              </a:rPr>
              <a:t>kamera</a:t>
            </a:r>
            <a:endParaRPr lang="en-US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7B3A4-5910-25B0-134A-D9EB595380C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pl" sz="1600">
                <a:latin typeface="Avenir Next LT Pro"/>
                <a:cs typeface="Segoe UI"/>
              </a:rPr>
              <a:t>Zainstalowana kamera będzie rejestrować przedmioty transportowane przez taśmociąg pod kątem </a:t>
            </a:r>
            <a:r>
              <a:rPr lang="pl" sz="1600" b="1">
                <a:latin typeface="Avenir Next LT Pro"/>
                <a:cs typeface="Segoe UI"/>
              </a:rPr>
              <a:t>α=85</a:t>
            </a:r>
            <a:r>
              <a:rPr lang="pl" sz="1600" b="1">
                <a:latin typeface="Avenir Next LT Pro"/>
                <a:ea typeface="+mn-lt"/>
                <a:cs typeface="Segoe UI"/>
              </a:rPr>
              <a:t>°</a:t>
            </a:r>
            <a:r>
              <a:rPr lang="pl" sz="1600">
                <a:latin typeface="Avenir Next LT Pro"/>
                <a:ea typeface="+mn-lt"/>
                <a:cs typeface="Segoe UI"/>
              </a:rPr>
              <a:t> z odległości </a:t>
            </a:r>
            <a:r>
              <a:rPr lang="pl" sz="1600" b="1">
                <a:latin typeface="Avenir Next LT Pro"/>
                <a:ea typeface="+mn-lt"/>
                <a:cs typeface="Segoe UI"/>
              </a:rPr>
              <a:t>L=40cm</a:t>
            </a:r>
            <a:r>
              <a:rPr lang="pl" sz="1600">
                <a:latin typeface="Avenir Next LT Pro"/>
                <a:ea typeface="+mn-lt"/>
                <a:cs typeface="Segoe UI"/>
              </a:rPr>
              <a:t>, która nagrywa minimum w rozdzielczości </a:t>
            </a:r>
            <a:r>
              <a:rPr lang="pl" sz="1600" b="1">
                <a:latin typeface="Avenir Next LT Pro"/>
                <a:ea typeface="+mn-lt"/>
                <a:cs typeface="Segoe UI"/>
              </a:rPr>
              <a:t>1920x1080</a:t>
            </a:r>
            <a:r>
              <a:rPr lang="pl" sz="1600">
                <a:latin typeface="Avenir Next LT Pro"/>
                <a:ea typeface="+mn-lt"/>
                <a:cs typeface="Segoe UI"/>
              </a:rPr>
              <a:t> (</a:t>
            </a:r>
            <a:r>
              <a:rPr lang="pl" sz="1600" err="1">
                <a:latin typeface="Avenir Next LT Pro"/>
                <a:ea typeface="+mn-lt"/>
                <a:cs typeface="Segoe UI"/>
              </a:rPr>
              <a:t>FullHD</a:t>
            </a:r>
            <a:r>
              <a:rPr lang="pl" sz="1600">
                <a:latin typeface="Avenir Next LT Pro"/>
                <a:ea typeface="+mn-lt"/>
                <a:cs typeface="Segoe UI"/>
              </a:rPr>
              <a:t>) oraz </a:t>
            </a:r>
            <a:r>
              <a:rPr lang="pl" sz="1600" b="1">
                <a:latin typeface="Avenir Next LT Pro"/>
                <a:ea typeface="+mn-lt"/>
                <a:cs typeface="Segoe UI"/>
              </a:rPr>
              <a:t>30</a:t>
            </a:r>
            <a:r>
              <a:rPr lang="pl" sz="1600">
                <a:latin typeface="Avenir Next LT Pro"/>
                <a:ea typeface="+mn-lt"/>
                <a:cs typeface="Segoe UI"/>
              </a:rPr>
              <a:t> klatkach na sekundę (30fps). Obraz powinien zostać odpowiednio pomniejszony przed rozpoczęciem analizy poszczególnych klatek.</a:t>
            </a:r>
            <a:endParaRPr lang="en-US" sz="1600">
              <a:latin typeface="Avenir Next LT Pro"/>
            </a:endParaRPr>
          </a:p>
          <a:p>
            <a:endParaRPr lang="en-US" sz="1600">
              <a:ea typeface="+mn-lt"/>
              <a:cs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3F10CA-F32F-3422-1FEC-56F0F7AD8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7637F-D56C-4E13-8788-4CE5EE523143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BBC34-943A-4E64-FF79-FF7703CD1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5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D930C75-32ED-D822-72B2-E870BA4286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16225" y="1735817"/>
            <a:ext cx="2452896" cy="4456175"/>
          </a:xfrm>
        </p:spPr>
      </p:pic>
    </p:spTree>
    <p:extLst>
      <p:ext uri="{BB962C8B-B14F-4D97-AF65-F5344CB8AC3E}">
        <p14:creationId xmlns:p14="http://schemas.microsoft.com/office/powerpoint/2010/main" val="3707904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F2BBE-DEE3-7BFC-223D-5EA941519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Przygotowanie</a:t>
            </a:r>
            <a:r>
              <a:rPr lang="en-US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stanowiska</a:t>
            </a:r>
            <a:r>
              <a:rPr lang="en-US">
                <a:ea typeface="+mj-lt"/>
                <a:cs typeface="+mj-lt"/>
              </a:rPr>
              <a:t> - </a:t>
            </a:r>
            <a:r>
              <a:rPr lang="en-US" b="1" err="1">
                <a:ea typeface="+mj-lt"/>
                <a:cs typeface="+mj-lt"/>
              </a:rPr>
              <a:t>oświetlenie</a:t>
            </a:r>
            <a:endParaRPr lang="en-US" err="1">
              <a:ea typeface="+mj-lt"/>
              <a:cs typeface="+mj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C7B8D-E8DD-974C-A497-0C6E679A9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367A1-0FF7-49DA-8F25-A9F5AB6A8FA5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1959A-B4B9-2602-5B2B-C1CED0B24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6</a:t>
            </a:fld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7ED2E4A-BE63-01A0-D45B-7B5CDFFE41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" sz="1600">
                <a:latin typeface="Avenir Next LT Pro"/>
                <a:cs typeface="Segoe UI"/>
              </a:rPr>
              <a:t>Taśmociąg będzie oświetlony jedną lampą generującą </a:t>
            </a:r>
            <a:r>
              <a:rPr lang="pl" sz="1600" b="1">
                <a:latin typeface="Avenir Next LT Pro"/>
                <a:cs typeface="Segoe UI"/>
              </a:rPr>
              <a:t>8550-9000lm</a:t>
            </a:r>
            <a:r>
              <a:rPr lang="pl" sz="1600">
                <a:latin typeface="Avenir Next LT Pro"/>
                <a:cs typeface="Segoe UI"/>
              </a:rPr>
              <a:t>. Lampa będzie ustawiona w odległości </a:t>
            </a:r>
            <a:r>
              <a:rPr lang="pl" sz="1600" b="1">
                <a:latin typeface="Avenir Next LT Pro"/>
                <a:cs typeface="Segoe UI"/>
              </a:rPr>
              <a:t>L=50cm </a:t>
            </a:r>
            <a:r>
              <a:rPr lang="pl" sz="1600">
                <a:latin typeface="Avenir Next LT Pro"/>
                <a:cs typeface="Segoe UI"/>
              </a:rPr>
              <a:t>od taśmy przesuwającej przedmioty pod kątem </a:t>
            </a:r>
            <a:r>
              <a:rPr lang="pl" sz="1600" b="1">
                <a:latin typeface="Avenir Next LT Pro"/>
                <a:cs typeface="Segoe UI"/>
              </a:rPr>
              <a:t>α=40°</a:t>
            </a:r>
            <a:r>
              <a:rPr lang="pl" sz="1600">
                <a:latin typeface="Avenir Next LT Pro"/>
                <a:cs typeface="Segoe UI"/>
              </a:rPr>
              <a:t>.</a:t>
            </a:r>
            <a:endParaRPr lang="en-US" sz="1600">
              <a:latin typeface="Avenir Next LT Pro"/>
            </a:endParaRPr>
          </a:p>
          <a:p>
            <a:endParaRPr lang="en-US" sz="1600">
              <a:latin typeface="Avenir Next LT Pro"/>
              <a:cs typeface="Segoe UI"/>
            </a:endParaRPr>
          </a:p>
        </p:txBody>
      </p:sp>
      <p:pic>
        <p:nvPicPr>
          <p:cNvPr id="7" name="Content Placeholder 6" descr="A camera on a tripod&#10;&#10;Description automatically generated">
            <a:extLst>
              <a:ext uri="{FF2B5EF4-FFF2-40B4-BE49-F238E27FC236}">
                <a16:creationId xmlns:a16="http://schemas.microsoft.com/office/drawing/2014/main" id="{853AEEA9-8D67-AD32-A906-8ABFAADB49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275576" y="2478024"/>
            <a:ext cx="3078480" cy="3694176"/>
          </a:xfrm>
        </p:spPr>
      </p:pic>
    </p:spTree>
    <p:extLst>
      <p:ext uri="{BB962C8B-B14F-4D97-AF65-F5344CB8AC3E}">
        <p14:creationId xmlns:p14="http://schemas.microsoft.com/office/powerpoint/2010/main" val="770271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16529-2835-8BC3-6B36-5964A4E6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/>
              <a:t>Schemat</a:t>
            </a:r>
            <a:r>
              <a:rPr lang="en-US" b="1"/>
              <a:t> </a:t>
            </a:r>
            <a:r>
              <a:rPr lang="en-US" b="1" err="1"/>
              <a:t>stanowiska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46510-AC9B-7571-A234-DA5DCFF89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7A53B-7C56-48ED-A38E-951317CA2F23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4846E-C91D-9A13-68B3-DBA966BC8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7</a:t>
            </a:fld>
            <a:endParaRPr lang="en-US"/>
          </a:p>
        </p:txBody>
      </p:sp>
      <p:pic>
        <p:nvPicPr>
          <p:cNvPr id="9" name="Content Placeholder 8" descr="A diagram of a light source&#10;&#10;Description automatically generated">
            <a:extLst>
              <a:ext uri="{FF2B5EF4-FFF2-40B4-BE49-F238E27FC236}">
                <a16:creationId xmlns:a16="http://schemas.microsoft.com/office/drawing/2014/main" id="{CBFC8339-72F5-9BEE-E1CF-97F42BA55F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987243" y="1419142"/>
            <a:ext cx="6683785" cy="5109318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61F4EA9-5FCC-1E40-F2EE-C8D9F2EA2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3598" y="2478024"/>
            <a:ext cx="4937760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" sz="1600" b="1" err="1">
                <a:latin typeface="Avenir Next LT Pro"/>
                <a:cs typeface="Segoe UI"/>
              </a:rPr>
              <a:t>Lk</a:t>
            </a:r>
            <a:r>
              <a:rPr lang="pl" sz="1600">
                <a:latin typeface="Avenir Next LT Pro"/>
                <a:cs typeface="Segoe UI"/>
              </a:rPr>
              <a:t> – odległość kamery od taśmociągu,</a:t>
            </a:r>
            <a:endParaRPr lang="en-US" sz="1600">
              <a:latin typeface="Avenir Next LT Pro"/>
            </a:endParaRPr>
          </a:p>
          <a:p>
            <a:r>
              <a:rPr lang="pl" sz="1600" b="1">
                <a:latin typeface="Avenir Next LT Pro"/>
                <a:cs typeface="Segoe UI"/>
              </a:rPr>
              <a:t>α</a:t>
            </a:r>
            <a:r>
              <a:rPr lang="pl" sz="1600">
                <a:latin typeface="Avenir Next LT Pro"/>
                <a:cs typeface="Segoe UI"/>
              </a:rPr>
              <a:t> – kąt ustawienia kamery względem taśmociągu,</a:t>
            </a:r>
            <a:endParaRPr lang="en-US" sz="1600">
              <a:latin typeface="Avenir Next LT Pro"/>
            </a:endParaRPr>
          </a:p>
          <a:p>
            <a:r>
              <a:rPr lang="pl" sz="1600" b="1">
                <a:latin typeface="Avenir Next LT Pro"/>
                <a:cs typeface="Segoe UI"/>
              </a:rPr>
              <a:t>β </a:t>
            </a:r>
            <a:r>
              <a:rPr lang="pl" sz="1600">
                <a:latin typeface="Avenir Next LT Pro"/>
                <a:cs typeface="Segoe UI"/>
              </a:rPr>
              <a:t>- kąt ustawienia lampy względem taśmociągu,,</a:t>
            </a:r>
            <a:endParaRPr lang="en-US" sz="1600">
              <a:latin typeface="Avenir Next LT Pro"/>
            </a:endParaRPr>
          </a:p>
          <a:p>
            <a:r>
              <a:rPr lang="pl" sz="1600" b="1" err="1">
                <a:latin typeface="Avenir Next LT Pro"/>
                <a:cs typeface="Segoe UI"/>
              </a:rPr>
              <a:t>Ll</a:t>
            </a:r>
            <a:r>
              <a:rPr lang="pl" sz="1600">
                <a:latin typeface="Avenir Next LT Pro"/>
                <a:cs typeface="Segoe UI"/>
              </a:rPr>
              <a:t> - odległość lampy (źródła światła) od taśmociągu,</a:t>
            </a:r>
            <a:endParaRPr lang="en-US" sz="1600">
              <a:latin typeface="Avenir Next LT Pro"/>
            </a:endParaRPr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66749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6E30E-9D33-6BD9-0A01-7DEAE3C3A0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/>
          <a:p>
            <a:r>
              <a:rPr lang="en-US" b="1"/>
              <a:t>Metody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BEABA-DF0D-FAA0-0D1C-F17981479D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AAAF65A-F72C-4265-AC7A-330A436E88E1}" type="datetime1">
              <a:pPr>
                <a:spcAft>
                  <a:spcPts val="600"/>
                </a:spcAft>
              </a:pPr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BBBE4-34EE-78F5-D1EE-8C83AB48F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dirty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300A36E-ADFC-1EAA-5289-CCD3C48ACA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53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C1B6-D40A-A06F-1AD5-5BAAB627C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/>
              <a:t>Schemat</a:t>
            </a:r>
            <a:r>
              <a:rPr lang="en-US" b="1"/>
              <a:t> </a:t>
            </a:r>
            <a:r>
              <a:rPr lang="en-US" b="1" err="1"/>
              <a:t>blokowy</a:t>
            </a:r>
            <a:r>
              <a:rPr lang="en-US" b="1"/>
              <a:t> </a:t>
            </a:r>
            <a:r>
              <a:rPr lang="en-US"/>
              <a:t>(</a:t>
            </a:r>
            <a:r>
              <a:rPr lang="en-US" err="1"/>
              <a:t>ogólny</a:t>
            </a:r>
            <a:r>
              <a:rPr lang="en-US"/>
              <a:t>)</a:t>
            </a:r>
          </a:p>
        </p:txBody>
      </p:sp>
      <p:pic>
        <p:nvPicPr>
          <p:cNvPr id="7" name="Content Placeholder 6" descr="A black line drawing of a rectangular object with a arrow pointing to the left&#10;&#10;Description automatically generated">
            <a:extLst>
              <a:ext uri="{FF2B5EF4-FFF2-40B4-BE49-F238E27FC236}">
                <a16:creationId xmlns:a16="http://schemas.microsoft.com/office/drawing/2014/main" id="{5CEC4A6A-CDA3-59B0-5D56-FB5A9F64D63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08789" y="3012507"/>
            <a:ext cx="10766565" cy="1586118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956D0-A145-BBEC-D052-4A6A86541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DC58-CF26-4A5F-99CA-F1FF98997FD4}" type="datetime1">
              <a:t>5/14/2024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EDF2B-F760-267E-AC0A-13F289347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06566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AccentBoxVTI</vt:lpstr>
      <vt:lpstr>Przemysłowy system wizyjny do detekcji drobnych przedmiotów złotniczych i jubilerskich </vt:lpstr>
      <vt:lpstr>Materiały badawcze</vt:lpstr>
      <vt:lpstr>Badane materiały</vt:lpstr>
      <vt:lpstr>Przygotowanie stanowiska - taśmociąg</vt:lpstr>
      <vt:lpstr>Przygotowanie stanowiska - kamera</vt:lpstr>
      <vt:lpstr>Przygotowanie stanowiska - oświetlenie</vt:lpstr>
      <vt:lpstr>Schemat stanowiska</vt:lpstr>
      <vt:lpstr>Metody</vt:lpstr>
      <vt:lpstr>Schemat blokowy (ogólny)</vt:lpstr>
      <vt:lpstr>Wprowadzanie obrazu</vt:lpstr>
      <vt:lpstr>Transformacja obrazu</vt:lpstr>
      <vt:lpstr>Transformacja obrazu – zamiana na odcienie szarości</vt:lpstr>
      <vt:lpstr>Transformacja obrazu – rozmycie metodą Gaussa</vt:lpstr>
      <vt:lpstr>Transformacja obrazu – detekcja krawędzi  algorytmem Canny</vt:lpstr>
      <vt:lpstr>ETAP 4a – TODO domknięcie morfologiczne krawędzi </vt:lpstr>
      <vt:lpstr>ETAP 4b - domknięcie morfologiczne krawędzi </vt:lpstr>
      <vt:lpstr>ETAP 5 - wypełnienie konturów </vt:lpstr>
      <vt:lpstr>ETAP 6 – detekcja obiektów przez BlobDetector</vt:lpstr>
      <vt:lpstr>PowerPoint Presentation</vt:lpstr>
      <vt:lpstr>ETAP 7 – zliczanie obiektów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47</cp:revision>
  <dcterms:created xsi:type="dcterms:W3CDTF">2024-05-09T17:49:53Z</dcterms:created>
  <dcterms:modified xsi:type="dcterms:W3CDTF">2024-05-14T20:32:50Z</dcterms:modified>
</cp:coreProperties>
</file>